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3"/>
  </p:notesMasterIdLst>
  <p:sldIdLst>
    <p:sldId id="262" r:id="rId5"/>
    <p:sldId id="536" r:id="rId6"/>
    <p:sldId id="537" r:id="rId7"/>
    <p:sldId id="326" r:id="rId8"/>
    <p:sldId id="538" r:id="rId9"/>
    <p:sldId id="539" r:id="rId10"/>
    <p:sldId id="540" r:id="rId11"/>
    <p:sldId id="541" r:id="rId12"/>
    <p:sldId id="558" r:id="rId13"/>
    <p:sldId id="542" r:id="rId14"/>
    <p:sldId id="544" r:id="rId15"/>
    <p:sldId id="551" r:id="rId16"/>
    <p:sldId id="469" r:id="rId17"/>
    <p:sldId id="550" r:id="rId18"/>
    <p:sldId id="442" r:id="rId19"/>
    <p:sldId id="446" r:id="rId20"/>
    <p:sldId id="445" r:id="rId21"/>
    <p:sldId id="450" r:id="rId22"/>
    <p:sldId id="440" r:id="rId23"/>
    <p:sldId id="463" r:id="rId24"/>
    <p:sldId id="472" r:id="rId25"/>
    <p:sldId id="471" r:id="rId26"/>
    <p:sldId id="549" r:id="rId27"/>
    <p:sldId id="435" r:id="rId28"/>
    <p:sldId id="478" r:id="rId29"/>
    <p:sldId id="490" r:id="rId30"/>
    <p:sldId id="533" r:id="rId31"/>
    <p:sldId id="534" r:id="rId32"/>
    <p:sldId id="535" r:id="rId33"/>
    <p:sldId id="557" r:id="rId34"/>
    <p:sldId id="355" r:id="rId35"/>
    <p:sldId id="553" r:id="rId36"/>
    <p:sldId id="519" r:id="rId37"/>
    <p:sldId id="524" r:id="rId38"/>
    <p:sldId id="356" r:id="rId39"/>
    <p:sldId id="510" r:id="rId40"/>
    <p:sldId id="518" r:id="rId41"/>
    <p:sldId id="358" r:id="rId42"/>
    <p:sldId id="517" r:id="rId43"/>
    <p:sldId id="360" r:id="rId44"/>
    <p:sldId id="361" r:id="rId45"/>
    <p:sldId id="362" r:id="rId46"/>
    <p:sldId id="364" r:id="rId47"/>
    <p:sldId id="365" r:id="rId48"/>
    <p:sldId id="468" r:id="rId49"/>
    <p:sldId id="514" r:id="rId50"/>
    <p:sldId id="559" r:id="rId51"/>
    <p:sldId id="552" r:id="rId52"/>
    <p:sldId id="554" r:id="rId53"/>
    <p:sldId id="555" r:id="rId54"/>
    <p:sldId id="503" r:id="rId55"/>
    <p:sldId id="502" r:id="rId56"/>
    <p:sldId id="498" r:id="rId57"/>
    <p:sldId id="499" r:id="rId58"/>
    <p:sldId id="500" r:id="rId59"/>
    <p:sldId id="501" r:id="rId60"/>
    <p:sldId id="560" r:id="rId61"/>
    <p:sldId id="556" r:id="rId6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124"/>
    <a:srgbClr val="D0D1D3"/>
    <a:srgbClr val="999999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9810" autoAdjust="0"/>
  </p:normalViewPr>
  <p:slideViewPr>
    <p:cSldViewPr>
      <p:cViewPr varScale="1">
        <p:scale>
          <a:sx n="108" d="100"/>
          <a:sy n="108" d="100"/>
        </p:scale>
        <p:origin x="10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83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529322D1-E12B-48AA-A099-5047DD9D8DBB}" type="datetimeFigureOut">
              <a:rPr lang="en-AU"/>
              <a:pPr>
                <a:defRPr/>
              </a:pPr>
              <a:t>2/02/2015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AU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AU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E60DBF2A-8DF0-440A-8B50-1F2C9E25341B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269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ECF05-3A06-4862-9D33-59E16091BE60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957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pic>
          <p:nvPicPr>
            <p:cNvPr id="6" name="Picture 7" descr="Untitled-1"/>
            <p:cNvPicPr>
              <a:picLocks noChangeAspect="1" noChangeArrowheads="1"/>
            </p:cNvPicPr>
            <p:nvPr userDrawn="1"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878" y="119"/>
              <a:ext cx="17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8"/>
            <p:cNvSpPr>
              <a:spLocks noChangeArrowheads="1"/>
            </p:cNvSpPr>
            <p:nvPr userDrawn="1"/>
          </p:nvSpPr>
          <p:spPr bwMode="auto">
            <a:xfrm>
              <a:off x="0" y="618"/>
              <a:ext cx="5760" cy="136"/>
            </a:xfrm>
            <a:prstGeom prst="rect">
              <a:avLst/>
            </a:prstGeom>
            <a:solidFill>
              <a:srgbClr val="EE312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8" name="Text Box 12"/>
            <p:cNvSpPr txBox="1">
              <a:spLocks noChangeArrowheads="1"/>
            </p:cNvSpPr>
            <p:nvPr userDrawn="1"/>
          </p:nvSpPr>
          <p:spPr bwMode="auto">
            <a:xfrm>
              <a:off x="739" y="4134"/>
              <a:ext cx="428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000" dirty="0">
                  <a:solidFill>
                    <a:srgbClr val="808080"/>
                  </a:solidFill>
                  <a:latin typeface="Myriad Pro" pitchFamily="34" charset="0"/>
                </a:rPr>
                <a:t>Company confidential © DB Gear Systems Limited</a:t>
              </a:r>
              <a:endParaRPr lang="en-US" dirty="0"/>
            </a:p>
          </p:txBody>
        </p:sp>
      </p:grpSp>
      <p:pic>
        <p:nvPicPr>
          <p:cNvPr id="9" name="Picture 2" descr="C:\Documents and Settings\sjohnstone\Desktop\FINAL HEAD.jpg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54588" y="1544638"/>
            <a:ext cx="3975100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72995"/>
            <a:ext cx="3600448" cy="984885"/>
          </a:xfrm>
        </p:spPr>
        <p:txBody>
          <a:bodyPr tIns="0" bIns="0">
            <a:sp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500438"/>
            <a:ext cx="3571900" cy="861774"/>
          </a:xfrm>
        </p:spPr>
        <p:txBody>
          <a:bodyPr tIns="0" bIns="0">
            <a:spAutoFit/>
          </a:bodyPr>
          <a:lstStyle>
            <a:lvl1pPr marL="0" indent="0" algn="l">
              <a:buNone/>
              <a:defRPr sz="2800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03341"/>
            <a:ext cx="2057400" cy="4983179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03341"/>
            <a:ext cx="6019800" cy="4983179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pic>
          <p:nvPicPr>
            <p:cNvPr id="7" name="Picture 7" descr="Untitled-1"/>
            <p:cNvPicPr>
              <a:picLocks noChangeAspect="1" noChangeArrowheads="1"/>
            </p:cNvPicPr>
            <p:nvPr userDrawn="1"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878" y="119"/>
              <a:ext cx="17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8"/>
            <p:cNvSpPr>
              <a:spLocks noChangeArrowheads="1"/>
            </p:cNvSpPr>
            <p:nvPr userDrawn="1"/>
          </p:nvSpPr>
          <p:spPr bwMode="auto">
            <a:xfrm>
              <a:off x="0" y="618"/>
              <a:ext cx="5760" cy="136"/>
            </a:xfrm>
            <a:prstGeom prst="rect">
              <a:avLst/>
            </a:prstGeom>
            <a:solidFill>
              <a:srgbClr val="EE312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9" name="Text Box 12"/>
            <p:cNvSpPr txBox="1">
              <a:spLocks noChangeArrowheads="1"/>
            </p:cNvSpPr>
            <p:nvPr userDrawn="1"/>
          </p:nvSpPr>
          <p:spPr bwMode="auto">
            <a:xfrm>
              <a:off x="739" y="4134"/>
              <a:ext cx="428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000" dirty="0">
                  <a:solidFill>
                    <a:srgbClr val="808080"/>
                  </a:solidFill>
                  <a:latin typeface="Myriad Pro" pitchFamily="34" charset="0"/>
                </a:rPr>
                <a:t>Company confidential © DB Gear Systems Limited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4214842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6" y="1600200"/>
            <a:ext cx="4181476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82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4282" y="2174875"/>
            <a:ext cx="4040188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650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6505" y="2174875"/>
            <a:ext cx="4041775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279496"/>
            <a:ext cx="3008313" cy="649306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530" y="1285860"/>
            <a:ext cx="5111750" cy="484030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282" y="1928802"/>
            <a:ext cx="3008313" cy="4197361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76840"/>
            <a:ext cx="5486400" cy="5667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44607"/>
            <a:ext cx="5486400" cy="365602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695972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29" name="Rectangle 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pic>
          <p:nvPicPr>
            <p:cNvPr id="1030" name="Picture 6" descr="Untitled-1"/>
            <p:cNvPicPr>
              <a:picLocks noChangeAspect="1" noChangeArrowheads="1"/>
            </p:cNvPicPr>
            <p:nvPr userDrawn="1"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3878" y="119"/>
              <a:ext cx="17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1" name="Rectangle 7"/>
            <p:cNvSpPr>
              <a:spLocks noChangeArrowheads="1"/>
            </p:cNvSpPr>
            <p:nvPr userDrawn="1"/>
          </p:nvSpPr>
          <p:spPr bwMode="auto">
            <a:xfrm>
              <a:off x="0" y="618"/>
              <a:ext cx="5760" cy="136"/>
            </a:xfrm>
            <a:prstGeom prst="rect">
              <a:avLst/>
            </a:prstGeom>
            <a:solidFill>
              <a:srgbClr val="EE312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739" y="4134"/>
              <a:ext cx="428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000" dirty="0">
                  <a:solidFill>
                    <a:srgbClr val="808080"/>
                  </a:solidFill>
                  <a:latin typeface="Myriad Pro" pitchFamily="34" charset="0"/>
                </a:rPr>
                <a:t>Company confidential © DB Gear Systems Limited</a:t>
              </a:r>
              <a:endParaRPr lang="en-US" dirty="0"/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14313" y="142875"/>
            <a:ext cx="59293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4313" y="1600200"/>
            <a:ext cx="87153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73" r:id="rId2"/>
    <p:sldLayoutId id="2147483882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5" Type="http://schemas.openxmlformats.org/officeDocument/2006/relationships/image" Target="../media/image67.pn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http://www.flsmidthminerals.com/pyro/images/pyro_logo.gif" TargetMode="External"/><Relationship Id="rId13" Type="http://schemas.openxmlformats.org/officeDocument/2006/relationships/image" Target="../media/image12.gif"/><Relationship Id="rId18" Type="http://schemas.openxmlformats.org/officeDocument/2006/relationships/image" Target="http://www.nepeanconveyors.com/A1.gif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12" Type="http://schemas.openxmlformats.org/officeDocument/2006/relationships/image" Target="http://www.riotintoironore.com/images_structure/logo_riotinto.gif" TargetMode="External"/><Relationship Id="rId17" Type="http://schemas.openxmlformats.org/officeDocument/2006/relationships/image" Target="../media/image14.png"/><Relationship Id="rId2" Type="http://schemas.openxmlformats.org/officeDocument/2006/relationships/image" Target="../media/image5.jpeg"/><Relationship Id="rId16" Type="http://schemas.openxmlformats.org/officeDocument/2006/relationships/image" Target="http://www.sandvik.com/sandvik/0010/Internet/Global/SE03350.nsf/LookupAdm/IntranetSettings/$file/logo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10" Type="http://schemas.openxmlformats.org/officeDocument/2006/relationships/image" Target="http://www.metso.com/corporation/home_eng.nsf/WebSettings/Settings/$file/signature.gif" TargetMode="External"/><Relationship Id="rId4" Type="http://schemas.openxmlformats.org/officeDocument/2006/relationships/hyperlink" Target="http://www.google.co.uk/url?sa=i&amp;source=images&amp;cd=&amp;cad=rja&amp;docid=yVks2ZplFoFoZM&amp;tbnid=_PWsvSWd5KWQcM:&amp;ved=0CAgQjRwwAA&amp;url=http://www.theresourcechannel.com.au/company/fortescue-metals-group&amp;ei=N8q2UbSZFMeX7Qakg4DwCQ&amp;psig=AFQjCNFUw6oIZb9iNyxyQ_MQlqMGbtRqxg&amp;ust=1371020215373157" TargetMode="External"/><Relationship Id="rId9" Type="http://schemas.openxmlformats.org/officeDocument/2006/relationships/image" Target="../media/image10.gif"/><Relationship Id="rId14" Type="http://schemas.openxmlformats.org/officeDocument/2006/relationships/image" Target="http://www.kumba.co.za/images/logo.gi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293096"/>
            <a:ext cx="9144000" cy="155189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IN" dirty="0">
              <a:solidFill>
                <a:srgbClr val="99999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0800000" flipV="1">
            <a:off x="539552" y="1988840"/>
            <a:ext cx="4680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dirty="0" smtClean="0">
                <a:solidFill>
                  <a:srgbClr val="EE3124"/>
                </a:solidFill>
                <a:cs typeface="Arial" charset="0"/>
              </a:rPr>
              <a:t>The mining industry</a:t>
            </a:r>
            <a:endParaRPr lang="en-GB" sz="3200" dirty="0">
              <a:solidFill>
                <a:srgbClr val="EE3124"/>
              </a:solidFill>
              <a:cs typeface="Arial" charset="0"/>
            </a:endParaRPr>
          </a:p>
          <a:p>
            <a:pPr>
              <a:defRPr/>
            </a:pPr>
            <a:r>
              <a:rPr lang="en-GB" sz="3200" dirty="0" smtClean="0">
                <a:cs typeface="Arial" charset="0"/>
              </a:rPr>
              <a:t>driven by David Brown</a:t>
            </a:r>
            <a:endParaRPr lang="en-GB" sz="3200" dirty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7718" y="2166271"/>
            <a:ext cx="4556282" cy="4667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ini_00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96752"/>
            <a:ext cx="9144000" cy="47525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1556792"/>
            <a:ext cx="2771800" cy="108290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rgbClr val="D9D9D9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14" y="332656"/>
            <a:ext cx="5390284" cy="295275"/>
          </a:xfrm>
        </p:spPr>
        <p:txBody>
          <a:bodyPr/>
          <a:lstStyle/>
          <a:p>
            <a:r>
              <a:rPr lang="en-GB" sz="2000" dirty="0" smtClean="0"/>
              <a:t>Dredger drives</a:t>
            </a:r>
            <a:endParaRPr lang="en-GB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1600201"/>
            <a:ext cx="2269486" cy="820688"/>
          </a:xfrm>
        </p:spPr>
        <p:txBody>
          <a:bodyPr/>
          <a:lstStyle/>
          <a:p>
            <a:r>
              <a:rPr lang="en-GB" sz="1500" dirty="0" smtClean="0"/>
              <a:t>Winch drives, pump drives and bucket wheel drives for large dredgers</a:t>
            </a:r>
            <a:endParaRPr lang="en-GB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785528"/>
            <a:ext cx="4277124" cy="217952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64" y="332656"/>
            <a:ext cx="5929312" cy="314325"/>
          </a:xfrm>
        </p:spPr>
        <p:txBody>
          <a:bodyPr/>
          <a:lstStyle/>
          <a:p>
            <a:r>
              <a:rPr lang="en-GB" sz="2000" dirty="0" smtClean="0"/>
              <a:t>Gearing for shovels and draglines</a:t>
            </a:r>
            <a:endParaRPr lang="en-GB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2347686"/>
            <a:ext cx="3096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Service and repair, upgrades and replacement units for gearing and gear units for all popular models of shovels and draglines.</a:t>
            </a:r>
            <a:endParaRPr lang="en-GB" sz="1500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4392853"/>
            <a:ext cx="9144000" cy="2005596"/>
            <a:chOff x="0" y="4392853"/>
            <a:chExt cx="9144000" cy="200559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1593" y="4392854"/>
              <a:ext cx="1602407" cy="200559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6447" y="4392853"/>
              <a:ext cx="2695575" cy="200559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392853"/>
              <a:ext cx="2232248" cy="200559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95509" y="4392853"/>
              <a:ext cx="2362597" cy="200559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883" y="1785530"/>
            <a:ext cx="1848058" cy="2179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738" y="1785529"/>
            <a:ext cx="2908531" cy="2179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0752" y="1430338"/>
            <a:ext cx="5804841" cy="5410100"/>
            <a:chOff x="3921886" y="1313706"/>
            <a:chExt cx="5804841" cy="5410100"/>
          </a:xfrm>
        </p:grpSpPr>
        <p:sp>
          <p:nvSpPr>
            <p:cNvPr id="10" name="Rectangle 9"/>
            <p:cNvSpPr/>
            <p:nvPr/>
          </p:nvSpPr>
          <p:spPr>
            <a:xfrm>
              <a:off x="6930966" y="6408712"/>
              <a:ext cx="2795761" cy="3150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1886" y="1313706"/>
              <a:ext cx="5222114" cy="5112568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5508104" y="1196752"/>
            <a:ext cx="3635896" cy="566124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16132"/>
            <a:ext cx="5929312" cy="359385"/>
          </a:xfrm>
        </p:spPr>
        <p:txBody>
          <a:bodyPr/>
          <a:lstStyle/>
          <a:p>
            <a:r>
              <a:rPr lang="en-GB" sz="2000" dirty="0" smtClean="0"/>
              <a:t>CX – conveyor </a:t>
            </a:r>
            <a:r>
              <a:rPr lang="en-GB" sz="2000" dirty="0"/>
              <a:t>d</a:t>
            </a:r>
            <a:r>
              <a:rPr lang="en-GB" sz="2000" dirty="0" smtClean="0"/>
              <a:t>rive </a:t>
            </a:r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804105" y="1326636"/>
            <a:ext cx="3088375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Our competitors offer a modified </a:t>
            </a:r>
            <a:r>
              <a:rPr lang="en-GB" sz="1500" dirty="0"/>
              <a:t>s</a:t>
            </a:r>
            <a:r>
              <a:rPr lang="en-GB" sz="1500" dirty="0" smtClean="0"/>
              <a:t>tandard </a:t>
            </a:r>
            <a:r>
              <a:rPr lang="en-GB" sz="1500" dirty="0"/>
              <a:t>i</a:t>
            </a:r>
            <a:r>
              <a:rPr lang="en-GB" sz="1500" dirty="0" smtClean="0"/>
              <a:t>ndustrial </a:t>
            </a:r>
            <a:r>
              <a:rPr lang="en-GB" sz="1500" dirty="0"/>
              <a:t>r</a:t>
            </a:r>
            <a:r>
              <a:rPr lang="en-GB" sz="1500" dirty="0" smtClean="0"/>
              <a:t>educer for this application. The CX range is entirely optimised for the specific range of duties and the specific product features needed for conveyor applications</a:t>
            </a:r>
          </a:p>
          <a:p>
            <a:endParaRPr lang="en-GB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In particular bearing lives and thermal ratings are well matched to the torque rating of the unit, typically giving a bearing life of 60,000 hours and a thermal rating higher than motor power without any external cooling (other than the integral fan)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David Brown can supply the entire package, as shown here.</a:t>
            </a:r>
            <a:endParaRPr lang="en-GB" sz="15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" y="5229200"/>
            <a:ext cx="9144001" cy="100811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1196752"/>
            <a:ext cx="9137907" cy="40324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5390284" cy="295275"/>
          </a:xfrm>
        </p:spPr>
        <p:txBody>
          <a:bodyPr/>
          <a:lstStyle/>
          <a:p>
            <a:r>
              <a:rPr lang="en-AU" sz="2000" dirty="0" smtClean="0"/>
              <a:t>Conveyor drives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14313" y="5333166"/>
            <a:ext cx="8534722" cy="792088"/>
          </a:xfrm>
        </p:spPr>
        <p:txBody>
          <a:bodyPr/>
          <a:lstStyle/>
          <a:p>
            <a:r>
              <a:rPr lang="en-AU" sz="1500" dirty="0" smtClean="0"/>
              <a:t>Conveyor drives consisting of gearbox, hold backs, brakes and fluid couplings for mineral transport systems to over 3000kW per unit</a:t>
            </a:r>
          </a:p>
          <a:p>
            <a:r>
              <a:rPr lang="en-AU" sz="1500" dirty="0" smtClean="0"/>
              <a:t>Drives can be load tested and measured prior to dispatch (temperature, noise, vibration)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3131840" y="6497283"/>
            <a:ext cx="2458941" cy="259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601" y="1745746"/>
            <a:ext cx="3529261" cy="511225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508104" y="1196752"/>
            <a:ext cx="3635896" cy="566124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97" y="332656"/>
            <a:ext cx="5390284" cy="295275"/>
          </a:xfrm>
        </p:spPr>
        <p:txBody>
          <a:bodyPr/>
          <a:lstStyle/>
          <a:p>
            <a:r>
              <a:rPr lang="en-GB" sz="2000" dirty="0" smtClean="0"/>
              <a:t>MDX – mill </a:t>
            </a:r>
            <a:r>
              <a:rPr lang="en-GB" sz="2000" dirty="0"/>
              <a:t>d</a:t>
            </a:r>
            <a:r>
              <a:rPr lang="en-GB" sz="2000" dirty="0" smtClean="0"/>
              <a:t>rive package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719072" y="1557469"/>
            <a:ext cx="3148488" cy="49398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 The MDX Mill Drive System can comprise all the elements shown 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David Brown is one of few manufacturers in the world capable of designing, manufacturing, installing and maintaining all these elements</a:t>
            </a:r>
            <a:endParaRPr lang="en-GB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This means we can be a “one stop shop” for a full system, keeping responsibility in one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We can often optimise the individual components, matching ratios to our design and manufacturing capabilities, to give an optimum overall package</a:t>
            </a:r>
            <a:endParaRPr lang="en-GB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934782" y="3280243"/>
            <a:ext cx="1656184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Mill drive </a:t>
            </a:r>
            <a:r>
              <a:rPr lang="en-GB" sz="1500" dirty="0"/>
              <a:t>u</a:t>
            </a:r>
            <a:r>
              <a:rPr lang="en-GB" sz="1500" dirty="0" smtClean="0"/>
              <a:t>nit</a:t>
            </a:r>
            <a:endParaRPr lang="en-GB" sz="15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384078" y="3645024"/>
            <a:ext cx="77505" cy="936104"/>
          </a:xfrm>
          <a:prstGeom prst="straightConnector1">
            <a:avLst/>
          </a:prstGeom>
          <a:ln w="19050">
            <a:solidFill>
              <a:srgbClr val="EE312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26455" y="2132856"/>
            <a:ext cx="144016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Girth gear</a:t>
            </a:r>
            <a:endParaRPr lang="en-GB" sz="15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965825" y="2308797"/>
            <a:ext cx="1082990" cy="702722"/>
          </a:xfrm>
          <a:prstGeom prst="straightConnector1">
            <a:avLst/>
          </a:prstGeom>
          <a:ln w="19050">
            <a:solidFill>
              <a:srgbClr val="EE312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126455" y="5335140"/>
            <a:ext cx="1547664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Auxiliary mill </a:t>
            </a:r>
            <a:r>
              <a:rPr lang="en-GB" sz="1500" dirty="0"/>
              <a:t>d</a:t>
            </a:r>
            <a:r>
              <a:rPr lang="en-GB" sz="1500" dirty="0" smtClean="0"/>
              <a:t>rive (barring drive)</a:t>
            </a:r>
            <a:endParaRPr lang="en-GB" sz="1500" dirty="0"/>
          </a:p>
        </p:txBody>
      </p:sp>
      <p:cxnSp>
        <p:nvCxnSpPr>
          <p:cNvPr id="12" name="Straight Arrow Connector 11"/>
          <p:cNvCxnSpPr>
            <a:endCxn id="28" idx="6"/>
          </p:cNvCxnSpPr>
          <p:nvPr/>
        </p:nvCxnSpPr>
        <p:spPr>
          <a:xfrm flipH="1" flipV="1">
            <a:off x="2664812" y="5124385"/>
            <a:ext cx="1433418" cy="347665"/>
          </a:xfrm>
          <a:prstGeom prst="straightConnector1">
            <a:avLst/>
          </a:prstGeom>
          <a:ln w="19050">
            <a:solidFill>
              <a:srgbClr val="EE312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962166" y="3861048"/>
            <a:ext cx="1134265" cy="969827"/>
          </a:xfrm>
          <a:prstGeom prst="straightConnector1">
            <a:avLst/>
          </a:prstGeom>
          <a:ln w="19050">
            <a:solidFill>
              <a:srgbClr val="EE312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908035" y="2933218"/>
            <a:ext cx="147691" cy="147691"/>
          </a:xfrm>
          <a:prstGeom prst="ellipse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844499" y="4761775"/>
            <a:ext cx="147691" cy="147691"/>
          </a:xfrm>
          <a:prstGeom prst="ellipse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26455" y="3704211"/>
            <a:ext cx="104387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500" dirty="0"/>
              <a:t>Mill </a:t>
            </a:r>
            <a:r>
              <a:rPr lang="en-GB" sz="1500" dirty="0" smtClean="0"/>
              <a:t>pinion</a:t>
            </a:r>
            <a:endParaRPr lang="en-GB" sz="1500" dirty="0"/>
          </a:p>
        </p:txBody>
      </p:sp>
      <p:sp>
        <p:nvSpPr>
          <p:cNvPr id="28" name="Oval 27"/>
          <p:cNvSpPr/>
          <p:nvPr/>
        </p:nvSpPr>
        <p:spPr>
          <a:xfrm>
            <a:off x="2517121" y="5050539"/>
            <a:ext cx="147691" cy="147691"/>
          </a:xfrm>
          <a:prstGeom prst="ellipse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384078" y="4553449"/>
            <a:ext cx="147691" cy="147691"/>
          </a:xfrm>
          <a:prstGeom prst="ellipse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508104" y="1196752"/>
            <a:ext cx="3635896" cy="566124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96752"/>
            <a:ext cx="6228184" cy="56738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5929312" cy="276225"/>
          </a:xfrm>
        </p:spPr>
        <p:txBody>
          <a:bodyPr/>
          <a:lstStyle/>
          <a:p>
            <a:r>
              <a:rPr lang="en-AU" sz="2000" dirty="0" smtClean="0"/>
              <a:t>Mill pinions</a:t>
            </a:r>
            <a:endParaRPr lang="en-AU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444208" y="2060848"/>
            <a:ext cx="2448272" cy="3528392"/>
          </a:xfrm>
          <a:prstGeom prst="rect">
            <a:avLst/>
          </a:prstGeom>
        </p:spPr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AU" sz="1500" dirty="0" smtClean="0">
                <a:cs typeface="Arial" charset="0"/>
              </a:rPr>
              <a:t>David Brown can manufacture both integral and non-integral mill pinions</a:t>
            </a: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AU" sz="1500" dirty="0" smtClean="0">
              <a:cs typeface="Arial" charset="0"/>
            </a:endParaRP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AU" sz="1500" dirty="0" smtClean="0">
                <a:cs typeface="Arial" charset="0"/>
              </a:rPr>
              <a:t>We can manufacture mill pinions up to 50 module, 4m in length and 1.2m face width</a:t>
            </a:r>
          </a:p>
          <a:p>
            <a:pPr lvl="0" eaLnBrk="0" hangingPunct="0">
              <a:spcBef>
                <a:spcPct val="20000"/>
              </a:spcBef>
            </a:pPr>
            <a:endParaRPr lang="en-AU" sz="1500" dirty="0" smtClean="0">
              <a:cs typeface="Arial" charset="0"/>
            </a:endParaRP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AU" sz="1500" dirty="0" smtClean="0">
                <a:cs typeface="Arial" charset="0"/>
              </a:rPr>
              <a:t>David Brown can manufacture mill pinions up to 10 tons in mass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1638672"/>
            <a:ext cx="9144001" cy="128627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068" y="380578"/>
            <a:ext cx="5390284" cy="240110"/>
          </a:xfrm>
        </p:spPr>
        <p:txBody>
          <a:bodyPr/>
          <a:lstStyle/>
          <a:p>
            <a:r>
              <a:rPr lang="en-AU" sz="2000" dirty="0" smtClean="0"/>
              <a:t>Girth gears</a:t>
            </a:r>
            <a:endParaRPr lang="en-AU" sz="20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0068" y="1741748"/>
            <a:ext cx="8892480" cy="1080120"/>
          </a:xfrm>
          <a:prstGeom prst="rect">
            <a:avLst/>
          </a:prstGeom>
        </p:spPr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GB" sz="1500" dirty="0" smtClean="0"/>
              <a:t>David Brown Girth Gears can be found in operation throughout the world</a:t>
            </a: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GB" sz="1500" dirty="0" smtClean="0">
                <a:cs typeface="Arial" charset="0"/>
              </a:rPr>
              <a:t>We can manufacture gears up to 14 meters in diameter and </a:t>
            </a:r>
            <a:r>
              <a:rPr lang="en-GB" sz="1500" dirty="0">
                <a:cs typeface="Arial" charset="0"/>
              </a:rPr>
              <a:t>up 105 tonne in </a:t>
            </a:r>
            <a:r>
              <a:rPr lang="en-GB" sz="1500" dirty="0" smtClean="0">
                <a:cs typeface="Arial" charset="0"/>
              </a:rPr>
              <a:t>weight</a:t>
            </a: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GB" sz="1500" dirty="0" smtClean="0">
                <a:cs typeface="Arial" charset="0"/>
              </a:rPr>
              <a:t>Manufactured from cast (steel or SG Iron) or fabricated materials</a:t>
            </a:r>
            <a:r>
              <a:rPr lang="en-AU" sz="1500" dirty="0" smtClean="0">
                <a:cs typeface="Arial" charset="0"/>
              </a:rPr>
              <a:t>.</a:t>
            </a: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AU" sz="1500" dirty="0" smtClean="0">
                <a:cs typeface="Arial" charset="0"/>
              </a:rPr>
              <a:t>Gears fabricated using stress free hot forged segments.</a:t>
            </a:r>
            <a:endParaRPr lang="en-GB" sz="1500" dirty="0"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09714"/>
            <a:ext cx="4572001" cy="3058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4009" y="3009714"/>
            <a:ext cx="4499992" cy="3058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49" y="3325215"/>
            <a:ext cx="4035735" cy="2709811"/>
          </a:xfrm>
          <a:prstGeom prst="rect">
            <a:avLst/>
          </a:prstGeom>
        </p:spPr>
      </p:pic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5144794" y="5922788"/>
            <a:ext cx="3099614" cy="33854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187325" indent="-187325" algn="ctr" eaLnBrk="0" hangingPunct="0">
              <a:buClr>
                <a:srgbClr val="FFFFFF"/>
              </a:buClr>
            </a:pPr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Y section gearing options </a:t>
            </a:r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628800"/>
            <a:ext cx="4608512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360363" indent="-360363" algn="l">
              <a:buFont typeface="Arial" pitchFamily="34" charset="0"/>
              <a:buChar char="•"/>
            </a:pPr>
            <a:endParaRPr lang="en-GB" sz="100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313" y="313066"/>
            <a:ext cx="5929312" cy="340382"/>
          </a:xfrm>
        </p:spPr>
        <p:txBody>
          <a:bodyPr/>
          <a:lstStyle/>
          <a:p>
            <a:r>
              <a:rPr lang="en-GB" sz="2000" dirty="0" smtClean="0"/>
              <a:t>Girth gears</a:t>
            </a:r>
            <a:endParaRPr lang="en-GB" sz="2000" dirty="0"/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821349" y="5922788"/>
            <a:ext cx="3102579" cy="33854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187325" indent="-187325" algn="ctr" eaLnBrk="0" hangingPunct="0">
              <a:buClr>
                <a:srgbClr val="FFFFFF"/>
              </a:buClr>
            </a:pPr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 </a:t>
            </a:r>
            <a:r>
              <a:rPr lang="en-GB" sz="1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section gearing options 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32423" y="1315839"/>
            <a:ext cx="8388049" cy="212364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360363" indent="-360363">
              <a:buFont typeface="Arial" pitchFamily="34" charset="0"/>
              <a:buChar char="•"/>
            </a:pPr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indent="-360363">
              <a:buFont typeface="Arial" pitchFamily="34" charset="0"/>
              <a:buChar char="•"/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David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Brown can manufacture both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Y section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gears</a:t>
            </a:r>
          </a:p>
          <a:p>
            <a:pPr marL="360363" indent="-360363">
              <a:buFont typeface="Arial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indent="-360363">
              <a:buFont typeface="Arial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Girth Gears can be manufactured in 2,3,4,5,6 or 8 segments</a:t>
            </a:r>
          </a:p>
          <a:p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indent="-360363">
              <a:buFont typeface="Arial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Girth gears can be manufactured from either Cast Steel  to BS3100 or Ductile Iron to ASTM A536 </a:t>
            </a:r>
          </a:p>
          <a:p>
            <a:pPr marL="360363" indent="-360363">
              <a:buFont typeface="Arial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indent="-360363">
              <a:buFont typeface="Arial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Girth Gears can be manufactured for hardnesses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varying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between 180- 320BHN</a:t>
            </a:r>
          </a:p>
          <a:p>
            <a:pPr marL="360363" indent="-360363">
              <a:buFont typeface="Arial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indent="-360363">
              <a:buFont typeface="Arial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Fabricated gears from hot forged segments for low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indent="-360363">
              <a:buFont typeface="Arial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794" y="3547720"/>
            <a:ext cx="3240681" cy="2375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2" y="1638672"/>
            <a:ext cx="9144001" cy="15022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4313" y="353456"/>
            <a:ext cx="5929312" cy="333375"/>
          </a:xfrm>
        </p:spPr>
        <p:txBody>
          <a:bodyPr/>
          <a:lstStyle/>
          <a:p>
            <a:r>
              <a:rPr lang="en-GB" sz="2000" dirty="0" smtClean="0"/>
              <a:t>Mill </a:t>
            </a:r>
            <a:r>
              <a:rPr lang="en-GB" sz="2000" dirty="0"/>
              <a:t>d</a:t>
            </a:r>
            <a:r>
              <a:rPr lang="en-GB" sz="2000" dirty="0" smtClean="0"/>
              <a:t>rive units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-180528" y="1700808"/>
            <a:ext cx="8928992" cy="1296144"/>
          </a:xfrm>
          <a:noFill/>
          <a:ln>
            <a:noFill/>
          </a:ln>
        </p:spPr>
        <p:txBody>
          <a:bodyPr/>
          <a:lstStyle/>
          <a:p>
            <a:pPr marL="809625" indent="-447675"/>
            <a:r>
              <a:rPr lang="en-GB" sz="1500" dirty="0" smtClean="0"/>
              <a:t>David Brown has the design and manufacturing capability to  supply gearboxes for mill drives up to 10MW capacity.</a:t>
            </a:r>
          </a:p>
          <a:p>
            <a:pPr marL="809625" indent="-447675"/>
            <a:r>
              <a:rPr lang="en-GB" sz="1500" dirty="0" smtClean="0"/>
              <a:t>David Brown Mill drives are in use on Gold, Platinum and many other mines and plants</a:t>
            </a:r>
          </a:p>
          <a:p>
            <a:pPr marL="809625" indent="-447675"/>
            <a:r>
              <a:rPr lang="en-GB" sz="1500" dirty="0" smtClean="0"/>
              <a:t>Can be either single or double reduction, depending on the required ratio and motor speed.</a:t>
            </a:r>
          </a:p>
          <a:p>
            <a:pPr marL="809625" indent="-447675"/>
            <a:r>
              <a:rPr lang="en-GB" sz="1500" dirty="0" smtClean="0"/>
              <a:t>Triple reduction drives are available for Kiln and Dryers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262825"/>
            <a:ext cx="2039248" cy="23535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3212976"/>
            <a:ext cx="3204519" cy="2403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1884" y="3212976"/>
            <a:ext cx="3602116" cy="2403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0165" y="5279320"/>
            <a:ext cx="2559428" cy="1562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2" y="2780928"/>
            <a:ext cx="9144001" cy="251040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5390284" cy="295275"/>
          </a:xfrm>
        </p:spPr>
        <p:txBody>
          <a:bodyPr/>
          <a:lstStyle/>
          <a:p>
            <a:r>
              <a:rPr lang="en-AU" sz="2000" dirty="0" smtClean="0"/>
              <a:t>Mill </a:t>
            </a:r>
            <a:r>
              <a:rPr lang="en-AU" sz="2000" dirty="0"/>
              <a:t>d</a:t>
            </a:r>
            <a:r>
              <a:rPr lang="en-AU" sz="2000" dirty="0" smtClean="0"/>
              <a:t>rive units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905708"/>
            <a:ext cx="6589966" cy="2260848"/>
          </a:xfrm>
        </p:spPr>
        <p:txBody>
          <a:bodyPr/>
          <a:lstStyle/>
          <a:p>
            <a:pPr>
              <a:buNone/>
            </a:pPr>
            <a:r>
              <a:rPr lang="en-GB" sz="1500" b="1" dirty="0" smtClean="0"/>
              <a:t>Common features:</a:t>
            </a:r>
          </a:p>
          <a:p>
            <a:r>
              <a:rPr lang="en-GB" sz="1500" dirty="0" smtClean="0"/>
              <a:t>Cast iron case</a:t>
            </a:r>
          </a:p>
          <a:p>
            <a:r>
              <a:rPr lang="en-GB" sz="1500" dirty="0" smtClean="0"/>
              <a:t>Double helical carburised gears for long bearing life</a:t>
            </a:r>
          </a:p>
          <a:p>
            <a:r>
              <a:rPr lang="en-GB" sz="1500" dirty="0" smtClean="0"/>
              <a:t>Modular design allows for easy ratio changes</a:t>
            </a:r>
          </a:p>
          <a:p>
            <a:r>
              <a:rPr lang="en-GB" sz="1500" dirty="0" smtClean="0"/>
              <a:t>Special ratios designed to specification</a:t>
            </a:r>
          </a:p>
          <a:p>
            <a:r>
              <a:rPr lang="en-GB" sz="1500" dirty="0" smtClean="0"/>
              <a:t>Designed for a minimum of 52,000 hours L</a:t>
            </a:r>
            <a:r>
              <a:rPr lang="en-GB" sz="1500" baseline="-25000" dirty="0" smtClean="0"/>
              <a:t>10h</a:t>
            </a:r>
            <a:r>
              <a:rPr lang="en-GB" sz="1500" dirty="0" smtClean="0"/>
              <a:t> basic bearing life</a:t>
            </a:r>
          </a:p>
          <a:p>
            <a:r>
              <a:rPr lang="en-GB" sz="1500" dirty="0" smtClean="0"/>
              <a:t>Single, double and triple reductions available. </a:t>
            </a:r>
          </a:p>
          <a:p>
            <a:r>
              <a:rPr lang="en-GB" sz="1500" dirty="0" smtClean="0"/>
              <a:t>Complete auxiliary/inching drives available as integral packages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3516" y="1196752"/>
            <a:ext cx="2595838" cy="15841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3516" y="3256619"/>
            <a:ext cx="2578164" cy="1589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14" y="188640"/>
            <a:ext cx="5390284" cy="571500"/>
          </a:xfrm>
        </p:spPr>
        <p:txBody>
          <a:bodyPr/>
          <a:lstStyle/>
          <a:p>
            <a:r>
              <a:rPr lang="en-GB" sz="2000" dirty="0" smtClean="0"/>
              <a:t>Revision control</a:t>
            </a:r>
            <a:endParaRPr lang="en-GB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639211"/>
              </p:ext>
            </p:extLst>
          </p:nvPr>
        </p:nvGraphicFramePr>
        <p:xfrm>
          <a:off x="251520" y="1628800"/>
          <a:ext cx="8424936" cy="3322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04156"/>
                <a:gridCol w="1404156"/>
                <a:gridCol w="1404156"/>
                <a:gridCol w="1404156"/>
                <a:gridCol w="1404156"/>
                <a:gridCol w="14041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Up-issued by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</a:t>
                      </a:r>
                      <a:r>
                        <a:rPr lang="en-GB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Issue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</a:t>
                      </a:r>
                      <a:r>
                        <a:rPr lang="en-GB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Issue</a:t>
                      </a:r>
                      <a:endParaRPr lang="en-GB" sz="15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21/5/2013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Various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Various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Updated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30/6/2014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Applications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Image updated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23/7/2014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Various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</a:t>
                      </a:r>
                      <a:r>
                        <a:rPr lang="en-GB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formatting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11/11/2014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8184" y="2665648"/>
            <a:ext cx="2520280" cy="23564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1638672"/>
            <a:ext cx="9144001" cy="85422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751" y="332656"/>
            <a:ext cx="5390284" cy="333797"/>
          </a:xfrm>
        </p:spPr>
        <p:txBody>
          <a:bodyPr/>
          <a:lstStyle/>
          <a:p>
            <a:r>
              <a:rPr lang="en-AU" sz="2000" dirty="0" smtClean="0"/>
              <a:t>Pulveriser and crusher </a:t>
            </a:r>
            <a:r>
              <a:rPr lang="en-AU" sz="2000" dirty="0"/>
              <a:t>g</a:t>
            </a:r>
            <a:r>
              <a:rPr lang="en-AU" sz="2000" dirty="0" smtClean="0"/>
              <a:t>earbox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770361"/>
            <a:ext cx="8643998" cy="532655"/>
          </a:xfrm>
        </p:spPr>
        <p:txBody>
          <a:bodyPr/>
          <a:lstStyle/>
          <a:p>
            <a:r>
              <a:rPr lang="en-AU" sz="1500" dirty="0" smtClean="0"/>
              <a:t>David Brown can supply a range of gearboxes for pulverisers and crushers used in processing facilities</a:t>
            </a:r>
            <a:endParaRPr lang="en-AU" sz="1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7864" y="2594656"/>
            <a:ext cx="2880320" cy="18967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797184"/>
            <a:ext cx="2232248" cy="1724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57" y="2633330"/>
            <a:ext cx="2676910" cy="20076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3" y="2633330"/>
            <a:ext cx="2466034" cy="20162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1638672"/>
            <a:ext cx="9144001" cy="85422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24608"/>
            <a:ext cx="5929312" cy="333797"/>
          </a:xfrm>
        </p:spPr>
        <p:txBody>
          <a:bodyPr anchor="t"/>
          <a:lstStyle/>
          <a:p>
            <a:r>
              <a:rPr lang="en-GB" sz="2000" dirty="0" smtClean="0"/>
              <a:t>Mixers and agitators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4313" y="1811660"/>
            <a:ext cx="8352259" cy="469790"/>
          </a:xfrm>
          <a:noFill/>
          <a:ln>
            <a:noFill/>
          </a:ln>
        </p:spPr>
        <p:txBody>
          <a:bodyPr/>
          <a:lstStyle/>
          <a:p>
            <a:r>
              <a:rPr lang="en-GB" sz="1500" dirty="0" smtClean="0"/>
              <a:t>Other mining products manufactured by David Brown include vertical drives for agitators, mixers and thickeners</a:t>
            </a:r>
          </a:p>
          <a:p>
            <a:endParaRPr lang="en-GB" sz="1500" dirty="0" smtClean="0"/>
          </a:p>
          <a:p>
            <a:endParaRPr lang="en-GB" sz="1500" dirty="0"/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 rotWithShape="1">
          <a:blip r:embed="rId4" cstate="email">
            <a:lum bright="-5000" contras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7" y="2636912"/>
            <a:ext cx="3779912" cy="201264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36241" y="5453011"/>
            <a:ext cx="238546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500" dirty="0" smtClean="0">
                <a:solidFill>
                  <a:srgbClr val="FF0000"/>
                </a:solidFill>
              </a:rPr>
              <a:t>New CVX agitator range</a:t>
            </a:r>
            <a:endParaRPr lang="en-AU" sz="1500" dirty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2700" y="4858622"/>
            <a:ext cx="2150256" cy="151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9957" y="4886726"/>
            <a:ext cx="1871637" cy="131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1638671"/>
            <a:ext cx="2483771" cy="2735207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5929312" cy="333797"/>
          </a:xfrm>
        </p:spPr>
        <p:txBody>
          <a:bodyPr anchor="t"/>
          <a:lstStyle/>
          <a:p>
            <a:r>
              <a:rPr lang="en-GB" sz="2000" dirty="0" smtClean="0"/>
              <a:t>Slurry pump </a:t>
            </a:r>
            <a:r>
              <a:rPr lang="en-GB" sz="2000" dirty="0"/>
              <a:t>d</a:t>
            </a:r>
            <a:r>
              <a:rPr lang="en-GB" sz="2000" dirty="0" smtClean="0"/>
              <a:t>rives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4313" y="2288662"/>
            <a:ext cx="2197447" cy="1435224"/>
          </a:xfrm>
          <a:noFill/>
          <a:ln>
            <a:noFill/>
          </a:ln>
        </p:spPr>
        <p:txBody>
          <a:bodyPr/>
          <a:lstStyle/>
          <a:p>
            <a:r>
              <a:rPr lang="en-GB" sz="1500" dirty="0" smtClean="0"/>
              <a:t>David Brown manufactures high capacity single reduction slurry pump drives, rated from 160- 1050kW.</a:t>
            </a:r>
          </a:p>
        </p:txBody>
      </p:sp>
      <p:pic>
        <p:nvPicPr>
          <p:cNvPr id="31748" name="Picture 4" descr="http://www.power-technology.com/contractor_images/weir-minerals/3-power-statio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7" y="1643652"/>
            <a:ext cx="3635896" cy="2730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3680" y="1638672"/>
            <a:ext cx="2880320" cy="2735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" y="1638672"/>
            <a:ext cx="9144001" cy="143028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64221"/>
            <a:ext cx="5929312" cy="269256"/>
          </a:xfrm>
        </p:spPr>
        <p:txBody>
          <a:bodyPr/>
          <a:lstStyle/>
          <a:p>
            <a:r>
              <a:rPr lang="en-GB" sz="2000" dirty="0" smtClean="0"/>
              <a:t>Stacker/</a:t>
            </a:r>
            <a:r>
              <a:rPr lang="en-GB" sz="2000" dirty="0" err="1" smtClean="0"/>
              <a:t>Reclaimers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443" y="1800914"/>
            <a:ext cx="1693422" cy="1108720"/>
          </a:xfrm>
        </p:spPr>
        <p:txBody>
          <a:bodyPr/>
          <a:lstStyle/>
          <a:p>
            <a:r>
              <a:rPr lang="en-GB" sz="1500" dirty="0" smtClean="0"/>
              <a:t>Conveyors</a:t>
            </a:r>
          </a:p>
          <a:p>
            <a:r>
              <a:rPr lang="en-GB" sz="1500" dirty="0" smtClean="0"/>
              <a:t>Bucket wheel </a:t>
            </a:r>
          </a:p>
          <a:p>
            <a:r>
              <a:rPr lang="en-GB" sz="1500" dirty="0" smtClean="0"/>
              <a:t>Slew drives</a:t>
            </a:r>
          </a:p>
          <a:p>
            <a:r>
              <a:rPr lang="en-GB" sz="1500" dirty="0" smtClean="0"/>
              <a:t>Travel drives</a:t>
            </a:r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215" y="3140969"/>
            <a:ext cx="2915818" cy="163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3281" y="3132344"/>
            <a:ext cx="2411760" cy="1608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6719" y="3140969"/>
            <a:ext cx="1429537" cy="16000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5" y="3140968"/>
            <a:ext cx="2195736" cy="160001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96141"/>
            <a:ext cx="9144000" cy="194421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3" y="3375861"/>
            <a:ext cx="7200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000" dirty="0"/>
              <a:t>World Wide Mining Capabilities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472" y="2348880"/>
            <a:ext cx="4752528" cy="231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2" y="1638672"/>
            <a:ext cx="9144001" cy="44013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14939"/>
            <a:ext cx="5929312" cy="304800"/>
          </a:xfrm>
        </p:spPr>
        <p:txBody>
          <a:bodyPr/>
          <a:lstStyle/>
          <a:p>
            <a:r>
              <a:rPr lang="en-AU" sz="2000" dirty="0" smtClean="0"/>
              <a:t>Large gearboxes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714722"/>
            <a:ext cx="8643998" cy="288032"/>
          </a:xfrm>
        </p:spPr>
        <p:txBody>
          <a:bodyPr/>
          <a:lstStyle/>
          <a:p>
            <a:r>
              <a:rPr lang="en-AU" sz="1500" dirty="0" smtClean="0">
                <a:latin typeface="Arial" charset="0"/>
                <a:cs typeface="Arial" charset="0"/>
              </a:rPr>
              <a:t>If it has a large gearbox, we can provide a bespoke design and manufacture it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4614413"/>
            <a:ext cx="2915816" cy="2243587"/>
            <a:chOff x="0" y="4614413"/>
            <a:chExt cx="2915816" cy="2243587"/>
          </a:xfrm>
        </p:grpSpPr>
        <p:pic>
          <p:nvPicPr>
            <p:cNvPr id="5" name="Picture 4" descr="C:\MSOFFICE\POWERPNT\kengearboxes.bmp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4614413"/>
              <a:ext cx="2915816" cy="2243587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6" name="Picture 5" descr="C:\MSOFFICE\POWERPNT\kenship.bmp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>
            <a:xfrm>
              <a:off x="0" y="4614413"/>
              <a:ext cx="1011637" cy="668993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3005203" y="4614413"/>
            <a:ext cx="3096345" cy="2243587"/>
            <a:chOff x="2915500" y="4649484"/>
            <a:chExt cx="3096345" cy="2243587"/>
          </a:xfrm>
        </p:grpSpPr>
        <p:pic>
          <p:nvPicPr>
            <p:cNvPr id="4" name="Picture 8" descr="F:\SALES\photos\Astute\Astute7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915816" y="4649484"/>
              <a:ext cx="3096029" cy="2243587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7" name="Picture 7" descr="C:\MSOFFICE\POWERPNT\ken4.bmp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2915500" y="4649484"/>
              <a:ext cx="1071441" cy="603295"/>
            </a:xfrm>
            <a:prstGeom prst="rect">
              <a:avLst/>
            </a:prstGeom>
            <a:noFill/>
          </p:spPr>
        </p:pic>
      </p:grpSp>
      <p:pic>
        <p:nvPicPr>
          <p:cNvPr id="8" name="Picture 16" descr="michel01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91672" y="4614413"/>
            <a:ext cx="2952327" cy="22435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05519" y="2293960"/>
            <a:ext cx="3096344" cy="21939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grpSp>
        <p:nvGrpSpPr>
          <p:cNvPr id="15" name="Group 14"/>
          <p:cNvGrpSpPr/>
          <p:nvPr/>
        </p:nvGrpSpPr>
        <p:grpSpPr>
          <a:xfrm>
            <a:off x="0" y="2293960"/>
            <a:ext cx="2916237" cy="2193925"/>
            <a:chOff x="0" y="2420888"/>
            <a:chExt cx="2916237" cy="219392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0" y="2420888"/>
              <a:ext cx="2916237" cy="219392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pic>
          <p:nvPicPr>
            <p:cNvPr id="47106" name="Picture 2" descr="http://apps.carleton.edu/reason_package/reason_4.0/www/images/60759.jpg?cb=1155925043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0" y="2420888"/>
              <a:ext cx="648557" cy="864096"/>
            </a:xfrm>
            <a:prstGeom prst="rect">
              <a:avLst/>
            </a:prstGeom>
            <a:noFill/>
          </p:spPr>
        </p:pic>
      </p:grpSp>
      <p:grpSp>
        <p:nvGrpSpPr>
          <p:cNvPr id="16" name="Group 15"/>
          <p:cNvGrpSpPr/>
          <p:nvPr/>
        </p:nvGrpSpPr>
        <p:grpSpPr>
          <a:xfrm>
            <a:off x="6191672" y="2293960"/>
            <a:ext cx="2952327" cy="2193925"/>
            <a:chOff x="6156177" y="2420888"/>
            <a:chExt cx="2952327" cy="2193925"/>
          </a:xfrm>
        </p:grpSpPr>
        <p:pic>
          <p:nvPicPr>
            <p:cNvPr id="11" name="Picture 5" descr="20087482631303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156177" y="2420888"/>
              <a:ext cx="2952327" cy="219392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pic>
          <p:nvPicPr>
            <p:cNvPr id="47108" name="Picture 4" descr="http://t1.gstatic.com/images?q=tbn:ANd9GcS8_LCCQvSG31FKOjam9VUIZMMyKrzDTbfD4J92_GKeV4lHUnX8&amp;t=1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7" y="2420888"/>
              <a:ext cx="936104" cy="70117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136928"/>
            <a:ext cx="9144000" cy="1184101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70186"/>
            <a:ext cx="9144000" cy="38830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00750" y="2852936"/>
            <a:ext cx="31432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5929312" cy="333797"/>
          </a:xfrm>
        </p:spPr>
        <p:txBody>
          <a:bodyPr/>
          <a:lstStyle/>
          <a:p>
            <a:r>
              <a:rPr lang="en-AU" sz="2000" dirty="0" smtClean="0"/>
              <a:t>Worldwide </a:t>
            </a:r>
            <a:r>
              <a:rPr lang="en-AU" sz="2000" dirty="0"/>
              <a:t>d</a:t>
            </a:r>
            <a:r>
              <a:rPr lang="en-AU" sz="2000" dirty="0" smtClean="0"/>
              <a:t>esign </a:t>
            </a:r>
            <a:r>
              <a:rPr lang="en-AU" sz="2000" dirty="0"/>
              <a:t>c</a:t>
            </a:r>
            <a:r>
              <a:rPr lang="en-AU" sz="2000" dirty="0" smtClean="0"/>
              <a:t>apabilities</a:t>
            </a:r>
            <a:endParaRPr lang="en-AU" sz="2000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14313" y="5301208"/>
            <a:ext cx="8643937" cy="864096"/>
          </a:xfrm>
        </p:spPr>
        <p:txBody>
          <a:bodyPr/>
          <a:lstStyle/>
          <a:p>
            <a:r>
              <a:rPr lang="en-AU" sz="1500" dirty="0" smtClean="0">
                <a:latin typeface="Arial" charset="0"/>
                <a:cs typeface="Arial" charset="0"/>
              </a:rPr>
              <a:t>David Brown mining products are designed using state of the art design software for gears, shafts and housings</a:t>
            </a:r>
          </a:p>
          <a:p>
            <a:r>
              <a:rPr lang="en-AU" sz="1500" dirty="0" smtClean="0">
                <a:latin typeface="Arial" charset="0"/>
                <a:cs typeface="Arial" charset="0"/>
              </a:rPr>
              <a:t>CAD = Solid Edge, FEA = Ansys, Gear Design = Dontyne, Modelling = MASTA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20862"/>
            <a:ext cx="5929312" cy="355974"/>
          </a:xfrm>
        </p:spPr>
        <p:txBody>
          <a:bodyPr/>
          <a:lstStyle/>
          <a:p>
            <a:r>
              <a:rPr lang="en-ZA" sz="2000" dirty="0" smtClean="0"/>
              <a:t>Design Capability FEA and CFD</a:t>
            </a:r>
            <a:endParaRPr lang="en-ZA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3363" y="1464556"/>
            <a:ext cx="2113818" cy="159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1"/>
          <a:stretch>
            <a:fillRect/>
          </a:stretch>
        </p:blipFill>
        <p:spPr bwMode="auto">
          <a:xfrm>
            <a:off x="529975" y="1464555"/>
            <a:ext cx="1941552" cy="162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43" y="3788768"/>
            <a:ext cx="2103011" cy="107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243" y="3793592"/>
            <a:ext cx="1944909" cy="1638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5273" y="3792728"/>
            <a:ext cx="2033151" cy="153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388424" y="6309320"/>
            <a:ext cx="576064" cy="36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3074" name="Picture 2" descr="D:\DOCS\Standard\Pierre_work\SPS 53 thermal images\IR_005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6471" y="1466707"/>
            <a:ext cx="1614576" cy="1596725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352" y="5300936"/>
            <a:ext cx="1059286" cy="133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 rot="20488353">
            <a:off x="6390553" y="5110227"/>
            <a:ext cx="197579" cy="600967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4313" y="360500"/>
            <a:ext cx="4176464" cy="280294"/>
          </a:xfrm>
        </p:spPr>
        <p:txBody>
          <a:bodyPr/>
          <a:lstStyle/>
          <a:p>
            <a:r>
              <a:rPr lang="en-ZA" sz="2000" dirty="0" smtClean="0"/>
              <a:t>Optimisation</a:t>
            </a:r>
            <a:endParaRPr lang="en-ZA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9495" y="1268760"/>
            <a:ext cx="2633391" cy="23176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347864" y="3724290"/>
            <a:ext cx="21602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500" dirty="0" smtClean="0"/>
              <a:t>Gear alignment and micro-geometry optimisation</a:t>
            </a:r>
            <a:endParaRPr lang="en-ZA" sz="15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821" y="3212977"/>
            <a:ext cx="261419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15391" y="3212977"/>
            <a:ext cx="3248025" cy="1181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395536" y="5661248"/>
            <a:ext cx="309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500" dirty="0" smtClean="0"/>
              <a:t>Bevel gear micro-geometry optimisation</a:t>
            </a:r>
            <a:endParaRPr lang="en-ZA" sz="1500" dirty="0"/>
          </a:p>
        </p:txBody>
      </p:sp>
      <p:sp>
        <p:nvSpPr>
          <p:cNvPr id="17" name="TextBox 16"/>
          <p:cNvSpPr txBox="1"/>
          <p:nvPr/>
        </p:nvSpPr>
        <p:spPr>
          <a:xfrm>
            <a:off x="5615391" y="4509120"/>
            <a:ext cx="309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500" dirty="0" smtClean="0"/>
              <a:t>Improved load distribution, reduced noise and vibration</a:t>
            </a:r>
            <a:endParaRPr lang="en-ZA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6598" y="3292736"/>
            <a:ext cx="1924689" cy="1376784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7282"/>
            <a:ext cx="5929312" cy="261789"/>
          </a:xfrm>
        </p:spPr>
        <p:txBody>
          <a:bodyPr/>
          <a:lstStyle/>
          <a:p>
            <a:r>
              <a:rPr lang="en-ZA" sz="2000" dirty="0" smtClean="0"/>
              <a:t>FEA and NVH</a:t>
            </a:r>
            <a:endParaRPr lang="en-ZA" sz="2000" dirty="0"/>
          </a:p>
        </p:txBody>
      </p:sp>
      <p:pic>
        <p:nvPicPr>
          <p:cNvPr id="5" name="Picture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010" y="1374449"/>
            <a:ext cx="2373277" cy="146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01" t="10600" r="3270"/>
          <a:stretch>
            <a:fillRect/>
          </a:stretch>
        </p:blipFill>
        <p:spPr bwMode="auto">
          <a:xfrm>
            <a:off x="663382" y="3298840"/>
            <a:ext cx="2444104" cy="137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8866" y="1374449"/>
            <a:ext cx="2703254" cy="147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PRooyen\Pictures\bevel_gea_contact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7314" y="5200260"/>
            <a:ext cx="1443019" cy="936675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382" y="1374450"/>
            <a:ext cx="1527915" cy="147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9260" y="5229200"/>
            <a:ext cx="2206339" cy="959278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149" y="3292735"/>
            <a:ext cx="1932441" cy="13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652459" y="1792210"/>
            <a:ext cx="5943877" cy="44752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14" y="198550"/>
            <a:ext cx="5390284" cy="571500"/>
          </a:xfrm>
        </p:spPr>
        <p:txBody>
          <a:bodyPr/>
          <a:lstStyle/>
          <a:p>
            <a:r>
              <a:rPr lang="en-GB" sz="2000" dirty="0" smtClean="0"/>
              <a:t>Customers</a:t>
            </a:r>
            <a:endParaRPr lang="en-GB" sz="2000" dirty="0"/>
          </a:p>
        </p:txBody>
      </p:sp>
      <p:pic>
        <p:nvPicPr>
          <p:cNvPr id="50178" name="Picture 2" descr="http://www.outotec.com/ImageVaultFiles/id_877/cf_39/Outotec_BLAC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995" y="5664995"/>
            <a:ext cx="1266627" cy="279532"/>
          </a:xfrm>
          <a:prstGeom prst="rect">
            <a:avLst/>
          </a:prstGeom>
          <a:noFill/>
        </p:spPr>
      </p:pic>
      <p:pic>
        <p:nvPicPr>
          <p:cNvPr id="50180" name="Picture 4" descr="http://t0.gstatic.com/images?q=tbn:ANd9GcT0QuqDEremuWBl07KVD7ZhRF2HMdavElXFnma2_kMCAUxinDV21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7325" y="4344802"/>
            <a:ext cx="1330892" cy="781275"/>
          </a:xfrm>
          <a:prstGeom prst="rect">
            <a:avLst/>
          </a:prstGeom>
          <a:noFill/>
        </p:spPr>
      </p:pic>
      <p:sp>
        <p:nvSpPr>
          <p:cNvPr id="50182" name="AutoShape 6" descr="data:image/jpeg;base64,/9j/4AAQSkZJRgABAQAAAQABAAD/2wCEAAkGBwgHBgkIBwgKCgkLDRYPDQwMDRsUFRAWIB0iIiAdHx8kKDQsJCYxJx8fLT0tMTU3Ojo6Iys/RD84QzQ5OjcBCgoKDQwNGg8PGjclHyU3Nzc3Nzc3Nzc3Nzc3Nzc3Nzc3Nzc3Nzc3Nzc3Nzc3Nzc3Nzc3Nzc3Nzc3Nzc3Nzc3N//AABEIAFsATAMBIgACEQEDEQH/xAAcAAACAgMBAQAAAAAAAAAAAAAGBwQFAAMIAQL/xAA2EAABAwMDAQUHAgUFAAAAAAABAgMEAAURBhIhMQcTQVFhFBUicYGRoTKxIyRCYnIWM4KSsv/EABkBAAMBAQEAAAAAAAAAAAAAAAACAwQBBf/EACERAAICAgIDAAMAAAAAAAAAAAABAhEDIRIxBBNBIlFx/9oADAMBAAIRAxEAPwB41leE4qlf1fpqPIMd+/2xt4HBQqUgEHyPPFdSb6Au6iuXCG3NRCclsJluDchhTgC1DzCep6H7VQ6y1jE03bI8sAP+1laGFhWW9wQpQ3EeBIA48650vV/uN6va7xLfUiYogoUySnusdAjnIA+dWxeO8m/hOeRRG/2ldpkmxXV2z2iMkvttpLkhw/oWcEAJ8RjGc+dbez3tGvGq7ym3uWeMlttouSJTbygEDoPhIPJPQZ8/KkfcJ8u5THJk+QuRIcxvcWck4GB+BV5obWM3R9xcfjNIfjSNqZLCuN4GcEK8CMn05+2qXjRWOktkVmfLfR0RrO8/6f0xcLokAuMtHugehWeE/kiq7svvTt70Zb35ThXKaSWHlKVlSiglIUfUgA/PNAfabru0ai0QyxapBL8iSjvo6xhxpKQVcjyyBz0NCfZLf/cWsI6HV7Ys/EZ3yyT8B/7cf8jUI4G8Tf0o8i5nSlZXgr2spYQfa/reVcbrIsFveU3b4yi3I2HHtDg/UDj+kdMeJz6UvIECXcHSzb4rshaRkpaQTtHmfAD1OBRNaNNuai7RpVnkKW2kzX1yVDhQQlaicep4H1zTt1NabfZuz28xLZEajMJgO/A2MZ+E8k+J9TXo+yOFKEVsy8XO2wCsnZ7Af0I5DusyEzeVurkRlJkJJjkpSA2SDyDtyR6+lKRbLqH1MLbUl5KyhTfUhQOCPnnimxo229mM23WePNQyu9PIbS4jvXgS8ceAOOv0oYtzDVz7YAhkZaXe3HRjoQlxSz99tdxzacrCcbSoC+hxXoSop3AHaDjOOM+X4P2ou7ULRGt1/wDeNuUlVsuqTJYUnoFZ/iJ+h5+tX9+04xaOyhMdZT70YksTZqR1R3oUlKT8gfwfOq+1Un+xPW7YsTU1VouqI/tCrZcEM4z3xjOJSB57sUWaJTEsembprCRGblS476YcBt0ZQh0gErI8cAj7HzqLG7QdauzTIZukl9QO5TIYStvHkUhPT7H1oc5O1FdAoqtja7KdbyNWQpDFwbbTMhBG5xs8PJIPxY8DkUfVy/cNS3BjUqL5Bt5srqthcYY7xtEgpIKtw4yCeo8vXmndpjtDtN8tSJa1KivBWx1laVK2rABOCByORWHPhafKK0aITvTNdx07Hs+tE6yadbZjFhaLkFcADbw6PqlIPpzU7WdwhS9DXlyNMjvIXAd2qbdCgfhPTFEM2M3LiPRZACmnm1NrB8UkYP71yJOiCDMkRlKSosOrbKwchW04zn6UYYe17fRzJLiv6MyRrayWfQ1rhWiNGevxhtpcfSyP5ZW3lRVjlY8AOh61Qdk5bY1d7a6pKUwoT7+VnxCcD/1QqmBMUqOlMSQVSRlhIZVl0f28fF9KMrH2T6luoS5LZatzB53Sjlf0QOfvitbWOEWr7Ipyk1oldm9ytE2zLtWp1fwrS571iE+O3laPXJwceOT5Vqs13d1DbtfOzlpD02KiUlJOP9tRISPkMCiK49iXd2paoF2W/cUDclDjYQ04fIdSn55NKf3bLNxNuVGWJqXCgsKGFJUOufLABOfKlj68jbixm5Rq0FWirhbJlkuOk75JENmc6mRFmKHwsvgAfF6EAfnzq1sWi9cWCa67a58GCy6kJcnpktqaKM5zyM/ilvnPI6Gs/p2/0+XhVZY3bp9iKa+hr2o6iZvdxgQ4sxU5m2x+6MxQA9ocVjeoY4x8I6cUc9ilmblaTkPvJB3zl7c+QQgfuDSR46k1012W2x606GtrEhBQ64lTy0+W9RUPwRUPIrHiUUPj/KTbCwjIxQ3B0JpqDdHrkxaY/tLq9+5Y3Bs/2JPCfoKJaysCbXRpqz52jIOBkDAOOgr3Fe1lcOnmKprjpe03GTJlPxEJlyYyozkls7XO7UMEA+Bx49auqyuptdAc39qOjHdMXUSo6UqtsxRLSm0bQ0rr3ePl08+fKgiuurta4N4grhXOK3JjLxubWOMjofQ0JS+y/R0mI5BZhezO/q71l9RdRn/Inj0IxW3H5aUakZ54bdoRmi7KrUOp7fbgkqaceBfIGQltPxKz5ZAI+ZFdVpGEgJGABgCotrtkK1QmolujNsMNpCUoQP3PifWplZ82b2MpjhwRleZrXJUUR3VJOFJQSD64pZaH1ciRb2LjetaLkSGoi5Eu3GM0kIAHJylAPHB61NRbVjt0NKsoTg63YeebZmWufAVIjLlRPaQj+YQgZONqjhWMHBx1qruHaHJXYId2tFjmFmTKYaQuShIC0rIztG8c9Ug9M89OaFCQckMCsoSuGuI8AvBdsmr9kYQ9P2d3/JhQzhXxfEoDJITngfKpUfVjEy/u2mBCkSQwGzIkoUgIZ3p3JJBUFEYxyAetHCQckEVL3tQ0HL1S9AnWhcdmbHCm3FOrKCps8gAgHoc+XU1cxtatS2pcyLap7lrjIdV7wwgNud2DuCQVbjyCAcYzUhrV0Ja7GFNPITeIapbSlYw0hKAs7+euFeGaaHOErRx01s3aLsi9O6ag2p11LrjCDvWnOCokk4z4c1eUL2bWkW6ToUf2KVGbuCFLgPvbdsgJGTgBRKfh+IBQGRRQKWV3s6qrRqkJ3sOIzjckjP0oQtNmt7mg/wDSsi4JcSiGWXXgktkAkgKAV5EfcUaUK3SDG9mdc7ob0gEHJ6hThH5JoiDKtqwSZM+Mb7e4Tztriux46GWS3hTiAC45lR5244HHWpFw00pOg4FlRcmUSLb3C25CmypCltKBGUg5weB9am3aBF7p18NYcQMpIUR0S3jjpxtH58zW2PbIafacMJ/ihO8Ekg/xDxj6D7Cnt9iIHrhowS7o/dVOafkvy2m/akXGD3qW3UoAKm8qBSCMZSam3LTHtuoYFxXItcaPBdSW3I7BQ+UJQQWVL3Y2ck9OnGKlvxGEe8nUNgLZUruzn9OFpWOP8jn8dOK3RokdbCkqaBCbhkfMYxnzo5MKK20aek2q3ydPKvEJdiLTqEIU0UvtocyQN27BAKjziocLSUpk2r33eYkmNaorsBLUaOpKltrb2DPxE78AcAeFXcyIw3FD6GwHGYiO7Vknbgox+wr7eiMQLdKcht92tnC2yCTg945zz1/Ur70cmFFTozSLFmlxFp9wSUMNnuJTMIIlrG3AUpe7rg8nxzR4OlD0SBFi3WF3DIThDmOSegAHXxwojPrRFSTdsddH/9k="/>
          <p:cNvSpPr>
            <a:spLocks noChangeAspect="1" noChangeArrowheads="1"/>
          </p:cNvSpPr>
          <p:nvPr/>
        </p:nvSpPr>
        <p:spPr bwMode="auto">
          <a:xfrm>
            <a:off x="155575" y="-411163"/>
            <a:ext cx="723900" cy="857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0184" name="AutoShape 8" descr="data:image/jpeg;base64,/9j/4AAQSkZJRgABAQAAAQABAAD/2wCEAAkGBwgHBgkIBwgKCgkLDRYPDQwMDRsUFRAWIB0iIiAdHx8kKDQsJCYxJx8fLT0tMTU3Ojo6Iys/RD84QzQ5OjcBCgoKDQwNGg8PGjclHyU3Nzc3Nzc3Nzc3Nzc3Nzc3Nzc3Nzc3Nzc3Nzc3Nzc3Nzc3Nzc3Nzc3Nzc3Nzc3Nzc3N//AABEIAFsATAMBIgACEQEDEQH/xAAcAAACAgMBAQAAAAAAAAAAAAAGBwQFAAMIAQL/xAA2EAABAwMDAQUHAgUFAAAAAAABAgMEAAURBhIhMQcTQVFhFBUicYGRoTKxIyRCYnIWM4KSsv/EABkBAAMBAQEAAAAAAAAAAAAAAAACAwQBBf/EACERAAICAgIDAAMAAAAAAAAAAAABAhEDIRIxBBNBIlFx/9oADAMBAAIRAxEAPwB41leE4qlf1fpqPIMd+/2xt4HBQqUgEHyPPFdSb6Au6iuXCG3NRCclsJluDchhTgC1DzCep6H7VQ6y1jE03bI8sAP+1laGFhWW9wQpQ3EeBIA48650vV/uN6va7xLfUiYogoUySnusdAjnIA+dWxeO8m/hOeRRG/2ldpkmxXV2z2iMkvttpLkhw/oWcEAJ8RjGc+dbez3tGvGq7ym3uWeMlttouSJTbygEDoPhIPJPQZ8/KkfcJ8u5THJk+QuRIcxvcWck4GB+BV5obWM3R9xcfjNIfjSNqZLCuN4GcEK8CMn05+2qXjRWOktkVmfLfR0RrO8/6f0xcLokAuMtHugehWeE/kiq7svvTt70Zb35ThXKaSWHlKVlSiglIUfUgA/PNAfabru0ai0QyxapBL8iSjvo6xhxpKQVcjyyBz0NCfZLf/cWsI6HV7Ys/EZ3yyT8B/7cf8jUI4G8Tf0o8i5nSlZXgr2spYQfa/reVcbrIsFveU3b4yi3I2HHtDg/UDj+kdMeJz6UvIECXcHSzb4rshaRkpaQTtHmfAD1OBRNaNNuai7RpVnkKW2kzX1yVDhQQlaicep4H1zTt1NabfZuz28xLZEajMJgO/A2MZ+E8k+J9TXo+yOFKEVsy8XO2wCsnZ7Af0I5DusyEzeVurkRlJkJJjkpSA2SDyDtyR6+lKRbLqH1MLbUl5KyhTfUhQOCPnnimxo229mM23WePNQyu9PIbS4jvXgS8ceAOOv0oYtzDVz7YAhkZaXe3HRjoQlxSz99tdxzacrCcbSoC+hxXoSop3AHaDjOOM+X4P2ou7ULRGt1/wDeNuUlVsuqTJYUnoFZ/iJ+h5+tX9+04xaOyhMdZT70YksTZqR1R3oUlKT8gfwfOq+1Un+xPW7YsTU1VouqI/tCrZcEM4z3xjOJSB57sUWaJTEsembprCRGblS476YcBt0ZQh0gErI8cAj7HzqLG7QdauzTIZukl9QO5TIYStvHkUhPT7H1oc5O1FdAoqtja7KdbyNWQpDFwbbTMhBG5xs8PJIPxY8DkUfVy/cNS3BjUqL5Bt5srqthcYY7xtEgpIKtw4yCeo8vXmndpjtDtN8tSJa1KivBWx1laVK2rABOCByORWHPhafKK0aITvTNdx07Hs+tE6yadbZjFhaLkFcADbw6PqlIPpzU7WdwhS9DXlyNMjvIXAd2qbdCgfhPTFEM2M3LiPRZACmnm1NrB8UkYP71yJOiCDMkRlKSosOrbKwchW04zn6UYYe17fRzJLiv6MyRrayWfQ1rhWiNGevxhtpcfSyP5ZW3lRVjlY8AOh61Qdk5bY1d7a6pKUwoT7+VnxCcD/1QqmBMUqOlMSQVSRlhIZVl0f28fF9KMrH2T6luoS5LZatzB53Sjlf0QOfvitbWOEWr7Ipyk1oldm9ytE2zLtWp1fwrS571iE+O3laPXJwceOT5Vqs13d1DbtfOzlpD02KiUlJOP9tRISPkMCiK49iXd2paoF2W/cUDclDjYQ04fIdSn55NKf3bLNxNuVGWJqXCgsKGFJUOufLABOfKlj68jbixm5Rq0FWirhbJlkuOk75JENmc6mRFmKHwsvgAfF6EAfnzq1sWi9cWCa67a58GCy6kJcnpktqaKM5zyM/ilvnPI6Gs/p2/0+XhVZY3bp9iKa+hr2o6iZvdxgQ4sxU5m2x+6MxQA9ocVjeoY4x8I6cUc9ilmblaTkPvJB3zl7c+QQgfuDSR46k1012W2x606GtrEhBQ64lTy0+W9RUPwRUPIrHiUUPj/KTbCwjIxQ3B0JpqDdHrkxaY/tLq9+5Y3Bs/2JPCfoKJaysCbXRpqz52jIOBkDAOOgr3Fe1lcOnmKprjpe03GTJlPxEJlyYyozkls7XO7UMEA+Bx49auqyuptdAc39qOjHdMXUSo6UqtsxRLSm0bQ0rr3ePl08+fKgiuurta4N4grhXOK3JjLxubWOMjofQ0JS+y/R0mI5BZhezO/q71l9RdRn/Inj0IxW3H5aUakZ54bdoRmi7KrUOp7fbgkqaceBfIGQltPxKz5ZAI+ZFdVpGEgJGABgCotrtkK1QmolujNsMNpCUoQP3PifWplZ82b2MpjhwRleZrXJUUR3VJOFJQSD64pZaH1ciRb2LjetaLkSGoi5Eu3GM0kIAHJylAPHB61NRbVjt0NKsoTg63YeebZmWufAVIjLlRPaQj+YQgZONqjhWMHBx1qruHaHJXYId2tFjmFmTKYaQuShIC0rIztG8c9Ug9M89OaFCQckMCsoSuGuI8AvBdsmr9kYQ9P2d3/JhQzhXxfEoDJITngfKpUfVjEy/u2mBCkSQwGzIkoUgIZ3p3JJBUFEYxyAetHCQckEVL3tQ0HL1S9AnWhcdmbHCm3FOrKCps8gAgHoc+XU1cxtatS2pcyLap7lrjIdV7wwgNud2DuCQVbjyCAcYzUhrV0Ja7GFNPITeIapbSlYw0hKAs7+euFeGaaHOErRx01s3aLsi9O6ag2p11LrjCDvWnOCokk4z4c1eUL2bWkW6ToUf2KVGbuCFLgPvbdsgJGTgBRKfh+IBQGRRQKWV3s6qrRqkJ3sOIzjckjP0oQtNmt7mg/wDSsi4JcSiGWXXgktkAkgKAV5EfcUaUK3SDG9mdc7ob0gEHJ6hThH5JoiDKtqwSZM+Mb7e4Tztriux46GWS3hTiAC45lR5244HHWpFw00pOg4FlRcmUSLb3C25CmypCltKBGUg5weB9am3aBF7p18NYcQMpIUR0S3jjpxtH58zW2PbIafacMJ/ihO8Ekg/xDxj6D7Cnt9iIHrhowS7o/dVOafkvy2m/akXGD3qW3UoAKm8qBSCMZSam3LTHtuoYFxXItcaPBdSW3I7BQ+UJQQWVL3Y2ck9OnGKlvxGEe8nUNgLZUruzn9OFpWOP8jn8dOK3RokdbCkqaBCbhkfMYxnzo5MKK20aek2q3ydPKvEJdiLTqEIU0UvtocyQN27BAKjziocLSUpk2r33eYkmNaorsBLUaOpKltrb2DPxE78AcAeFXcyIw3FD6GwHGYiO7Vknbgox+wr7eiMQLdKcht92tnC2yCTg945zz1/Ur70cmFFTozSLFmlxFp9wSUMNnuJTMIIlrG3AUpe7rg8nxzR4OlD0SBFi3WF3DIThDmOSegAHXxwojPrRFSTdsddH/9k="/>
          <p:cNvSpPr>
            <a:spLocks noChangeAspect="1" noChangeArrowheads="1"/>
          </p:cNvSpPr>
          <p:nvPr/>
        </p:nvSpPr>
        <p:spPr bwMode="auto">
          <a:xfrm>
            <a:off x="155575" y="-411163"/>
            <a:ext cx="723900" cy="857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50186" name="Picture 10" descr="http://www.theresourcechannel.com.au/files/theresou/uploads/imagecache/sidebar_logo/company_logos/FMG%20Portrait%20Logo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5629" y="4782660"/>
            <a:ext cx="864095" cy="1022101"/>
          </a:xfrm>
          <a:prstGeom prst="rect">
            <a:avLst/>
          </a:prstGeom>
          <a:noFill/>
        </p:spPr>
      </p:pic>
      <p:pic>
        <p:nvPicPr>
          <p:cNvPr id="15" name="Picture 2" descr="http://t2.gstatic.com/images?q=tbn:ANd9GcQOmMA0aeIg8IjTftTNfF3YbddFVrP3TQ5L7iVD-vnpPGgaY02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1564" y="5619122"/>
            <a:ext cx="2253425" cy="533963"/>
          </a:xfrm>
          <a:prstGeom prst="rect">
            <a:avLst/>
          </a:prstGeom>
          <a:noFill/>
        </p:spPr>
      </p:pic>
      <p:pic>
        <p:nvPicPr>
          <p:cNvPr id="16" name="Picture 14" descr="FFE Minerals"/>
          <p:cNvPicPr>
            <a:picLocks noChangeAspect="1" noChangeArrowheads="1"/>
          </p:cNvPicPr>
          <p:nvPr/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73" t="7854" r="14851" b="19621"/>
          <a:stretch>
            <a:fillRect/>
          </a:stretch>
        </p:blipFill>
        <p:spPr bwMode="auto">
          <a:xfrm>
            <a:off x="1999497" y="2116172"/>
            <a:ext cx="1557272" cy="56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5" descr="http://www.metso.com/corporation/home_eng.nsf/WebSettings/Settings/$file/signature.gif"/>
          <p:cNvPicPr>
            <a:picLocks noChangeAspect="1" noChangeArrowheads="1"/>
          </p:cNvPicPr>
          <p:nvPr/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934" b="25940"/>
          <a:stretch>
            <a:fillRect/>
          </a:stretch>
        </p:blipFill>
        <p:spPr bwMode="auto">
          <a:xfrm>
            <a:off x="5827232" y="2090796"/>
            <a:ext cx="1369325" cy="49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6" descr="Rio Tinto Iron Ore Homepage"/>
          <p:cNvPicPr>
            <a:picLocks noChangeAspect="1" noChangeArrowheads="1"/>
          </p:cNvPicPr>
          <p:nvPr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1944" y="2116172"/>
            <a:ext cx="756261" cy="756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7" descr="Kumba Iron Ore"/>
          <p:cNvPicPr>
            <a:picLocks noChangeAspect="1" noChangeArrowheads="1"/>
          </p:cNvPicPr>
          <p:nvPr/>
        </p:nvPicPr>
        <p:blipFill>
          <a:blip r:embed="rId13" r:link="rId14" cstate="email"/>
          <a:srcRect/>
          <a:stretch>
            <a:fillRect/>
          </a:stretch>
        </p:blipFill>
        <p:spPr bwMode="auto">
          <a:xfrm>
            <a:off x="4924210" y="3349760"/>
            <a:ext cx="2438829" cy="6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8" descr="http://www.sandvik.com/sandvik/0010/Internet/Global/SE03350.nsf/LookupAdm/IntranetSettings/$file/logo.gif"/>
          <p:cNvPicPr>
            <a:picLocks noChangeAspect="1" noChangeArrowheads="1"/>
          </p:cNvPicPr>
          <p:nvPr/>
        </p:nvPicPr>
        <p:blipFill>
          <a:blip r:embed="rId15" r:link="rId16" cstate="email"/>
          <a:srcRect/>
          <a:stretch>
            <a:fillRect/>
          </a:stretch>
        </p:blipFill>
        <p:spPr bwMode="auto">
          <a:xfrm>
            <a:off x="1999497" y="3462810"/>
            <a:ext cx="1313387" cy="53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9" descr="http://www.nepeanconveyors.com/A1.gif"/>
          <p:cNvPicPr>
            <a:picLocks noChangeAspect="1" noChangeArrowheads="1"/>
          </p:cNvPicPr>
          <p:nvPr/>
        </p:nvPicPr>
        <p:blipFill>
          <a:blip r:embed="rId17" r:link="rId18" cstate="email"/>
          <a:srcRect/>
          <a:stretch>
            <a:fillRect/>
          </a:stretch>
        </p:blipFill>
        <p:spPr bwMode="auto">
          <a:xfrm>
            <a:off x="2030543" y="4640007"/>
            <a:ext cx="1729555" cy="53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08748263130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52528" y="1638672"/>
            <a:ext cx="4211960" cy="297100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16" y="1638671"/>
            <a:ext cx="4428515" cy="297100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2" y="4609680"/>
            <a:ext cx="9144001" cy="124658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5929312" cy="261789"/>
          </a:xfrm>
        </p:spPr>
        <p:txBody>
          <a:bodyPr/>
          <a:lstStyle/>
          <a:p>
            <a:r>
              <a:rPr lang="en-GB" sz="2000" dirty="0" smtClean="0"/>
              <a:t>Manufacturing capabilities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06972" y="4725144"/>
            <a:ext cx="86855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Global network of manufacturing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Mining centre of excellence in South </a:t>
            </a:r>
            <a:r>
              <a:rPr lang="en-GB" sz="1500" dirty="0" smtClean="0"/>
              <a:t>Africa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Manufacture of gears up to 14m diameter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Manufacture of gearboxes to 150 tonnes in weight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96141"/>
            <a:ext cx="9144000" cy="194421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3" y="3375861"/>
            <a:ext cx="7200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000" dirty="0"/>
              <a:t>Project References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472" y="2348880"/>
            <a:ext cx="4752528" cy="231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1638672"/>
            <a:ext cx="9144001" cy="92623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50222"/>
            <a:ext cx="5929312" cy="261789"/>
          </a:xfrm>
        </p:spPr>
        <p:txBody>
          <a:bodyPr/>
          <a:lstStyle/>
          <a:p>
            <a:r>
              <a:rPr lang="en-GB" sz="2000" dirty="0" smtClean="0"/>
              <a:t>Dredger drive for BHP</a:t>
            </a:r>
            <a:endParaRPr lang="en-GB" sz="2000" dirty="0"/>
          </a:p>
        </p:txBody>
      </p:sp>
      <p:pic>
        <p:nvPicPr>
          <p:cNvPr id="5" name="Picture 4" descr="Mini_00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9146" y="2636912"/>
            <a:ext cx="2884854" cy="2527742"/>
          </a:xfrm>
          <a:prstGeom prst="rect">
            <a:avLst/>
          </a:prstGeom>
        </p:spPr>
      </p:pic>
      <p:pic>
        <p:nvPicPr>
          <p:cNvPr id="6" name="Picture 5" descr="Mini_00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505" y="2636912"/>
            <a:ext cx="3155801" cy="252774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9572" y="1857642"/>
            <a:ext cx="8446883" cy="483588"/>
          </a:xfrm>
        </p:spPr>
        <p:txBody>
          <a:bodyPr/>
          <a:lstStyle/>
          <a:p>
            <a:r>
              <a:rPr lang="en-GB" sz="1500" dirty="0" smtClean="0"/>
              <a:t>David Brown supplied a 140 tonne gearbox for one of the world’s largest dredgers </a:t>
            </a:r>
          </a:p>
          <a:p>
            <a:r>
              <a:rPr lang="en-GB" sz="1500" dirty="0" smtClean="0"/>
              <a:t>Customer: BHP, Australia</a:t>
            </a:r>
            <a:endParaRPr lang="en-GB" sz="1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36912"/>
            <a:ext cx="2907799" cy="252774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" y="1638671"/>
            <a:ext cx="9144001" cy="2063547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404664"/>
            <a:ext cx="5929312" cy="216024"/>
          </a:xfrm>
        </p:spPr>
        <p:txBody>
          <a:bodyPr/>
          <a:lstStyle/>
          <a:p>
            <a:r>
              <a:rPr lang="en-AU" sz="2000" dirty="0" smtClean="0"/>
              <a:t>Conveyor drives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689984"/>
            <a:ext cx="8643998" cy="1080120"/>
          </a:xfrm>
        </p:spPr>
        <p:txBody>
          <a:bodyPr/>
          <a:lstStyle/>
          <a:p>
            <a:r>
              <a:rPr lang="en-AU" sz="1500" dirty="0" smtClean="0"/>
              <a:t>The CX series – a proven range of conveyor drive gearboxes designed specifically for mining applications</a:t>
            </a:r>
          </a:p>
          <a:p>
            <a:r>
              <a:rPr lang="en-AU" sz="1500" dirty="0" smtClean="0"/>
              <a:t>No external cooling or lubrication systems required</a:t>
            </a:r>
          </a:p>
          <a:p>
            <a:r>
              <a:rPr lang="en-AU" sz="1500" dirty="0" smtClean="0"/>
              <a:t>Increased reliability with no loss in performance</a:t>
            </a:r>
          </a:p>
          <a:p>
            <a:r>
              <a:rPr lang="en-AU" sz="1500" dirty="0" smtClean="0"/>
              <a:t>Double ended output and invertible design</a:t>
            </a:r>
          </a:p>
          <a:p>
            <a:r>
              <a:rPr lang="en-AU" sz="1500" dirty="0" smtClean="0"/>
              <a:t>Designed for minimal spares requirements</a:t>
            </a:r>
          </a:p>
          <a:p>
            <a:r>
              <a:rPr lang="en-AU" sz="1500" dirty="0" smtClean="0"/>
              <a:t>Tested and proved in Pilbara in 45deg+ ambient conditions</a:t>
            </a:r>
            <a:endParaRPr lang="en-AU" sz="1500" dirty="0"/>
          </a:p>
        </p:txBody>
      </p:sp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2699792" cy="20310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6" name="Picture 5" descr="DSC0084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795876"/>
            <a:ext cx="2134759" cy="2024201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8567" y="3795876"/>
            <a:ext cx="2665864" cy="19993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6439" y="3795876"/>
            <a:ext cx="1427561" cy="1999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5929312" cy="333797"/>
          </a:xfrm>
        </p:spPr>
        <p:txBody>
          <a:bodyPr/>
          <a:lstStyle/>
          <a:p>
            <a:r>
              <a:rPr lang="en-AU" sz="2000" dirty="0" smtClean="0"/>
              <a:t>Conveyor drives</a:t>
            </a:r>
            <a:endParaRPr lang="en-AU" sz="20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51520" y="2564904"/>
            <a:ext cx="8320409" cy="36004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A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Recent references: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091814"/>
              </p:ext>
            </p:extLst>
          </p:nvPr>
        </p:nvGraphicFramePr>
        <p:xfrm>
          <a:off x="611560" y="2924943"/>
          <a:ext cx="8352928" cy="348004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54571"/>
                <a:gridCol w="1312888"/>
                <a:gridCol w="4585469"/>
              </a:tblGrid>
              <a:tr h="230321"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u="none" strike="noStrik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</a:t>
                      </a:r>
                      <a:endParaRPr lang="en-AU" sz="1100" b="1" i="0" u="none" strike="noStrik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Drives</a:t>
                      </a:r>
                      <a:endParaRPr lang="en-AU" sz="1100" b="1" i="0" u="none" strike="noStrik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Size</a:t>
                      </a:r>
                      <a:endParaRPr lang="en-AU" sz="1100" b="1" i="0" u="none" strike="noStrik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Fortescue Metals Group (FMG)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x 1000kW, 1 x 150kW, 1 x 630kW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 Tinto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x 630 kW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Loy Yang Power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x 185 kW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Xstrata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220kW, 2 x 75kW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Maquire Generation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x 370 kW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Fortescue Metals Group (FMG)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x 630kW, 1 x 450kW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 Tinto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900kW, 2 x 800kW, 9 x 710kW, 1 x 630kW, 5 x 560kW, 1 x 185kW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BMA (BHP and Mitsubishi)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450kW, 3 x 280kW, 1 x 315kW, 1 x 132kW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PWCS (Port </a:t>
                      </a:r>
                      <a:r>
                        <a:rPr lang="en-AU" sz="100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Warratah</a:t>
                      </a:r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x 800kW stealth, 3 x 630kW stealth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Fortescue Metals Group (FMG)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x 1000kW, 4 x 710kW , 18 x 630kW, 6 x 450kW, 3 x 315kW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PWCS (Port Warritah)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800kW stealth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Curragh Mine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1000kW, 1 x 250kW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Millenium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x 150kW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Xstrata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220kW, 3 x 75kW, 1 x 90kW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Australian Coal Tech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x 500kW, 1 x 315kW, 1 x 200kW, 3 x 110kW, 6 x 150kW,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3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Barclay Mowlem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x 400kW, 1 x 185kW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268760"/>
            <a:ext cx="3059832" cy="124054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47864" y="1268760"/>
            <a:ext cx="2808311" cy="121440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28184" y="1268760"/>
            <a:ext cx="2746323" cy="122413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484785"/>
            <a:ext cx="9144001" cy="3096343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14313" y="332656"/>
            <a:ext cx="6143625" cy="304800"/>
          </a:xfrm>
        </p:spPr>
        <p:txBody>
          <a:bodyPr/>
          <a:lstStyle/>
          <a:p>
            <a:r>
              <a:rPr lang="en-AU" sz="2000" dirty="0" smtClean="0">
                <a:latin typeface="Arial" charset="0"/>
                <a:cs typeface="Arial" charset="0"/>
              </a:rPr>
              <a:t>FMG – Cloud Break 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14313" y="1816223"/>
            <a:ext cx="5149775" cy="2404864"/>
          </a:xfrm>
        </p:spPr>
        <p:txBody>
          <a:bodyPr/>
          <a:lstStyle/>
          <a:p>
            <a:r>
              <a:rPr lang="en-AU" sz="1500" dirty="0" smtClean="0">
                <a:latin typeface="Arial" charset="0"/>
                <a:cs typeface="Arial" charset="0"/>
              </a:rPr>
              <a:t>Supply of 18 conveyor drives ranging from 250kW to 1MW in mechanical power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Included electrical drives, couplings, base plates, brakes and holdbacks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Manufactured in Australia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Fully load tested</a:t>
            </a:r>
          </a:p>
          <a:p>
            <a:pPr marL="0" indent="0">
              <a:buNone/>
            </a:pPr>
            <a:endParaRPr lang="en-AU" sz="1500" dirty="0" smtClean="0">
              <a:latin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2" t="40808" r="24826" b="11767"/>
          <a:stretch/>
        </p:blipFill>
        <p:spPr>
          <a:xfrm>
            <a:off x="5679131" y="1484785"/>
            <a:ext cx="3464868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484785"/>
            <a:ext cx="9144001" cy="576063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187" y="362919"/>
            <a:ext cx="4645719" cy="285750"/>
          </a:xfrm>
        </p:spPr>
        <p:txBody>
          <a:bodyPr/>
          <a:lstStyle/>
          <a:p>
            <a:r>
              <a:rPr lang="en-AU" sz="2000" dirty="0" smtClean="0"/>
              <a:t>FMG – Port Hedland</a:t>
            </a:r>
            <a:endParaRPr lang="en-AU" sz="2000" dirty="0"/>
          </a:p>
        </p:txBody>
      </p:sp>
      <p:pic>
        <p:nvPicPr>
          <p:cNvPr id="106500" name="Picture 4" descr="http://www.fmgl.com.au/IRM/content/Images/gallery/1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76264"/>
            <a:ext cx="4565212" cy="3045648"/>
          </a:xfrm>
          <a:prstGeom prst="rect">
            <a:avLst/>
          </a:prstGeom>
          <a:noFill/>
          <a:ln w="19050">
            <a:noFill/>
          </a:ln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4282" y="1600201"/>
            <a:ext cx="8643998" cy="316631"/>
          </a:xfrm>
        </p:spPr>
        <p:txBody>
          <a:bodyPr/>
          <a:lstStyle/>
          <a:p>
            <a:r>
              <a:rPr lang="en-AU" sz="1500" dirty="0" smtClean="0"/>
              <a:t>Supply of 20 conveyor drives </a:t>
            </a:r>
            <a:r>
              <a:rPr lang="en-AU" sz="1500" dirty="0" smtClean="0">
                <a:latin typeface="Arial" charset="0"/>
                <a:cs typeface="Arial" charset="0"/>
              </a:rPr>
              <a:t>250kW to 1MW in power</a:t>
            </a:r>
            <a:r>
              <a:rPr lang="en-AU" sz="1500" dirty="0" smtClean="0"/>
              <a:t> for 1</a:t>
            </a:r>
            <a:r>
              <a:rPr lang="en-AU" sz="1500" baseline="30000" dirty="0" smtClean="0"/>
              <a:t>st</a:t>
            </a:r>
            <a:r>
              <a:rPr lang="en-AU" sz="1500" dirty="0" smtClean="0"/>
              <a:t> stage of FMG Herb Elliot port</a:t>
            </a:r>
          </a:p>
        </p:txBody>
      </p:sp>
      <p:pic>
        <p:nvPicPr>
          <p:cNvPr id="10" name="Picture 6" descr="http://www.fmgl.com.au/IRM/content/Images/gallery/16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9504" y="2176264"/>
            <a:ext cx="4464496" cy="30456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" y="5193196"/>
            <a:ext cx="9144001" cy="82809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116738" name="Picture 2" descr="http://www.goodline.com.au/ProjectImages/23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196752"/>
            <a:ext cx="9144000" cy="3996444"/>
          </a:xfrm>
          <a:prstGeom prst="rect">
            <a:avLst/>
          </a:prstGeom>
          <a:noFill/>
          <a:ln w="19050">
            <a:noFill/>
          </a:ln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14313" y="314363"/>
            <a:ext cx="6143625" cy="276225"/>
          </a:xfrm>
        </p:spPr>
        <p:txBody>
          <a:bodyPr/>
          <a:lstStyle/>
          <a:p>
            <a:r>
              <a:rPr lang="en-AU" sz="2000" dirty="0" smtClean="0">
                <a:latin typeface="Arial" charset="0"/>
                <a:cs typeface="Arial" charset="0"/>
              </a:rPr>
              <a:t>FMG – Christmas Creek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14313" y="5319210"/>
            <a:ext cx="8606730" cy="576064"/>
          </a:xfrm>
        </p:spPr>
        <p:txBody>
          <a:bodyPr/>
          <a:lstStyle/>
          <a:p>
            <a:r>
              <a:rPr lang="en-AU" sz="1500" dirty="0" smtClean="0">
                <a:latin typeface="Arial" charset="0"/>
                <a:cs typeface="Arial" charset="0"/>
              </a:rPr>
              <a:t>Supply of 8 conveyor drives for Christmas Creek stockyard and train loading circuit</a:t>
            </a:r>
          </a:p>
          <a:p>
            <a:r>
              <a:rPr lang="en-AU" sz="1500" dirty="0" smtClean="0">
                <a:latin typeface="Arial" charset="0"/>
                <a:cs typeface="Arial" charset="0"/>
              </a:rPr>
              <a:t>Sizes ranging from 150kW to 1MW in mechanical power.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638672"/>
            <a:ext cx="9144001" cy="107024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83510"/>
            <a:ext cx="2915816" cy="184069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14313" y="319015"/>
            <a:ext cx="5929312" cy="323850"/>
          </a:xfrm>
        </p:spPr>
        <p:txBody>
          <a:bodyPr/>
          <a:lstStyle/>
          <a:p>
            <a:r>
              <a:rPr lang="en-AU" sz="2000" dirty="0" smtClean="0">
                <a:latin typeface="Arial" charset="0"/>
                <a:cs typeface="Arial" charset="0"/>
              </a:rPr>
              <a:t>Cape Lambert Port A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214313" y="1772816"/>
            <a:ext cx="8643937" cy="820688"/>
          </a:xfrm>
        </p:spPr>
        <p:txBody>
          <a:bodyPr/>
          <a:lstStyle/>
          <a:p>
            <a:r>
              <a:rPr lang="en-AU" sz="1500" dirty="0" smtClean="0">
                <a:latin typeface="Arial" charset="0"/>
                <a:cs typeface="Arial" charset="0"/>
              </a:rPr>
              <a:t>David Brown was selected to supply 20 conveyor drives ranging from 185kW to 900kW in size</a:t>
            </a:r>
          </a:p>
          <a:p>
            <a:r>
              <a:rPr lang="en-AU" sz="1500" dirty="0" smtClean="0">
                <a:latin typeface="Arial" charset="0"/>
                <a:cs typeface="Arial" charset="0"/>
              </a:rPr>
              <a:t>Manufactured and load tested in Australia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endParaRPr lang="en-AU" sz="1500" dirty="0" smtClean="0">
              <a:latin typeface="Arial" charset="0"/>
              <a:cs typeface="Arial" charset="0"/>
            </a:endParaRPr>
          </a:p>
        </p:txBody>
      </p:sp>
      <p:pic>
        <p:nvPicPr>
          <p:cNvPr id="6146" name="Picture 2" descr="http://www2.2space.net/images/upl_newsImage/12741702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3" y="2783509"/>
            <a:ext cx="3604327" cy="1840691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4157" y="2780928"/>
            <a:ext cx="2479843" cy="1859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" y="1484785"/>
            <a:ext cx="9144001" cy="223224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14313" y="358156"/>
            <a:ext cx="5509815" cy="295276"/>
          </a:xfrm>
        </p:spPr>
        <p:txBody>
          <a:bodyPr/>
          <a:lstStyle/>
          <a:p>
            <a:r>
              <a:rPr lang="en-AU" sz="2000" dirty="0" smtClean="0">
                <a:latin typeface="Arial" charset="0"/>
                <a:cs typeface="Arial" charset="0"/>
              </a:rPr>
              <a:t>Cape Lambert Port B replacement drives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214313" y="1794521"/>
            <a:ext cx="5653832" cy="1612775"/>
          </a:xfrm>
        </p:spPr>
        <p:txBody>
          <a:bodyPr/>
          <a:lstStyle/>
          <a:p>
            <a:r>
              <a:rPr lang="en-AU" sz="1500" dirty="0" smtClean="0">
                <a:latin typeface="Arial" charset="0"/>
                <a:cs typeface="Arial" charset="0"/>
              </a:rPr>
              <a:t>David Brown was selected to replace failed drives (supplied by another manufacturer) at Cape Lambert Port B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5 x 630kW conveyor drives delivered and operating successfully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Manufactured and designed in Australia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endParaRPr lang="en-AU" sz="1500" dirty="0" smtClean="0">
              <a:latin typeface="Arial" charset="0"/>
              <a:cs typeface="Arial" charset="0"/>
            </a:endParaRP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5" y="1484785"/>
            <a:ext cx="2267744" cy="223224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37" y="1196752"/>
            <a:ext cx="9091563" cy="6340639"/>
          </a:xfrm>
          <a:prstGeom prst="rect">
            <a:avLst/>
          </a:prstGeom>
          <a:solidFill>
            <a:srgbClr val="D0D1D3"/>
          </a:solidFill>
        </p:spPr>
      </p:pic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69514" y="188640"/>
            <a:ext cx="5390284" cy="571500"/>
          </a:xfrm>
        </p:spPr>
        <p:txBody>
          <a:bodyPr/>
          <a:lstStyle/>
          <a:p>
            <a:r>
              <a:rPr lang="en-AU" sz="2000" dirty="0" smtClean="0"/>
              <a:t>Global mining </a:t>
            </a:r>
            <a:r>
              <a:rPr lang="en-AU" sz="2000" dirty="0"/>
              <a:t>c</a:t>
            </a:r>
            <a:r>
              <a:rPr lang="en-AU" sz="2000" dirty="0" smtClean="0"/>
              <a:t>apabilities</a:t>
            </a:r>
            <a:endParaRPr lang="en-AU" sz="2000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732240" y="1628800"/>
            <a:ext cx="2232248" cy="2476500"/>
          </a:xfrm>
        </p:spPr>
        <p:txBody>
          <a:bodyPr/>
          <a:lstStyle/>
          <a:p>
            <a:pPr marL="0" indent="0">
              <a:buNone/>
            </a:pPr>
            <a:r>
              <a:rPr lang="en-AU" sz="1500" dirty="0" smtClean="0">
                <a:latin typeface="Arial" charset="0"/>
                <a:cs typeface="Arial" charset="0"/>
              </a:rPr>
              <a:t>Using our worldwide manufacturing resources, David Brown can supply gearboxes, gears and drive systems across the whole mining and mineral processing industry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2" y="1638672"/>
            <a:ext cx="9144001" cy="894007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6146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225" y="2606524"/>
            <a:ext cx="4649233" cy="34786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xfrm>
            <a:off x="214313" y="337196"/>
            <a:ext cx="5929312" cy="333797"/>
          </a:xfrm>
        </p:spPr>
        <p:txBody>
          <a:bodyPr/>
          <a:lstStyle/>
          <a:p>
            <a:r>
              <a:rPr lang="en-AU" sz="2000" dirty="0" smtClean="0">
                <a:latin typeface="Arial" charset="0"/>
                <a:cs typeface="Arial" charset="0"/>
              </a:rPr>
              <a:t>Port Waratah Coal Terminal</a:t>
            </a: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>
          <a:xfrm>
            <a:off x="214313" y="1797408"/>
            <a:ext cx="8174037" cy="57653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AU" sz="1500" b="1" u="sng" dirty="0" smtClean="0">
                <a:latin typeface="Arial" charset="0"/>
                <a:cs typeface="Arial" charset="0"/>
              </a:rPr>
              <a:t>The Problem</a:t>
            </a:r>
          </a:p>
          <a:p>
            <a:r>
              <a:rPr lang="en-AU" sz="1500" dirty="0" smtClean="0">
                <a:latin typeface="Arial" charset="0"/>
                <a:cs typeface="Arial" charset="0"/>
              </a:rPr>
              <a:t>Strict noise limits due to close residential areas</a:t>
            </a: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5179200" y="4692528"/>
            <a:ext cx="2931374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1500" dirty="0"/>
              <a:t>Residential </a:t>
            </a:r>
            <a:r>
              <a:rPr lang="en-AU" sz="1500" dirty="0" smtClean="0"/>
              <a:t>areas</a:t>
            </a:r>
            <a:endParaRPr lang="en-AU" sz="1500" dirty="0"/>
          </a:p>
        </p:txBody>
      </p: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5168788" y="5733704"/>
            <a:ext cx="3167930" cy="3231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1500" dirty="0"/>
              <a:t>Stockpile and loading facilities </a:t>
            </a: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5157802" y="2793629"/>
            <a:ext cx="2999303" cy="3231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1500" dirty="0"/>
              <a:t>Stockpile and loading facilities </a:t>
            </a:r>
          </a:p>
        </p:txBody>
      </p:sp>
      <p:cxnSp>
        <p:nvCxnSpPr>
          <p:cNvPr id="11" name="Straight Arrow Connector 10"/>
          <p:cNvCxnSpPr>
            <a:endCxn id="12" idx="6"/>
          </p:cNvCxnSpPr>
          <p:nvPr/>
        </p:nvCxnSpPr>
        <p:spPr>
          <a:xfrm flipH="1" flipV="1">
            <a:off x="3252814" y="5879110"/>
            <a:ext cx="1915974" cy="11267"/>
          </a:xfrm>
          <a:prstGeom prst="straightConnector1">
            <a:avLst/>
          </a:prstGeom>
          <a:ln w="19050">
            <a:solidFill>
              <a:srgbClr val="EE312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105123" y="5805264"/>
            <a:ext cx="147691" cy="147691"/>
          </a:xfrm>
          <a:prstGeom prst="ellipse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4131041" y="2924944"/>
            <a:ext cx="1025934" cy="6810"/>
          </a:xfrm>
          <a:prstGeom prst="straightConnector1">
            <a:avLst/>
          </a:prstGeom>
          <a:ln w="19050">
            <a:solidFill>
              <a:srgbClr val="EE312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073251" y="2846642"/>
            <a:ext cx="147691" cy="147691"/>
          </a:xfrm>
          <a:prstGeom prst="ellipse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467544" y="4803694"/>
            <a:ext cx="4711656" cy="0"/>
          </a:xfrm>
          <a:prstGeom prst="straightConnector1">
            <a:avLst/>
          </a:prstGeom>
          <a:ln w="19050">
            <a:solidFill>
              <a:srgbClr val="EE312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09754" y="4725392"/>
            <a:ext cx="147691" cy="147691"/>
          </a:xfrm>
          <a:prstGeom prst="ellipse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638672"/>
            <a:ext cx="9144000" cy="3581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-2" y="5220072"/>
            <a:ext cx="9144001" cy="107024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4313" y="320527"/>
            <a:ext cx="5929312" cy="355304"/>
          </a:xfrm>
        </p:spPr>
        <p:txBody>
          <a:bodyPr/>
          <a:lstStyle/>
          <a:p>
            <a:r>
              <a:rPr lang="en-AU" sz="2000" dirty="0">
                <a:latin typeface="Arial" charset="0"/>
                <a:cs typeface="Arial" charset="0"/>
              </a:rPr>
              <a:t>Port Waratah Coal Terminal</a:t>
            </a:r>
            <a:endParaRPr lang="en-AU" sz="2000" dirty="0" smtClean="0">
              <a:latin typeface="Arial" charset="0"/>
              <a:cs typeface="Arial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14313" y="5359487"/>
            <a:ext cx="8643937" cy="79141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AU" sz="1500" b="1" u="sng" dirty="0" smtClean="0">
                <a:latin typeface="Arial" charset="0"/>
                <a:cs typeface="Arial" charset="0"/>
              </a:rPr>
              <a:t>The Solution</a:t>
            </a:r>
          </a:p>
          <a:p>
            <a:r>
              <a:rPr lang="en-AU" sz="1500" dirty="0" smtClean="0">
                <a:latin typeface="Arial" charset="0"/>
                <a:cs typeface="Arial" charset="0"/>
              </a:rPr>
              <a:t>David Brown applied years of design experience in military submarine gearboxes to develop an ultra low noise conveyor gearbox know as the </a:t>
            </a:r>
            <a:r>
              <a:rPr lang="en-AU" sz="1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Stealth Drive</a:t>
            </a:r>
            <a:r>
              <a:rPr lang="en-GB" sz="1500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©</a:t>
            </a:r>
            <a:endParaRPr lang="en-AU" sz="15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14313" y="363862"/>
            <a:ext cx="5929312" cy="261789"/>
          </a:xfrm>
        </p:spPr>
        <p:txBody>
          <a:bodyPr/>
          <a:lstStyle/>
          <a:p>
            <a:r>
              <a:rPr lang="en-AU" sz="2000" dirty="0">
                <a:latin typeface="Arial" charset="0"/>
                <a:cs typeface="Arial" charset="0"/>
              </a:rPr>
              <a:t>Port Waratah Coal Terminal</a:t>
            </a:r>
          </a:p>
        </p:txBody>
      </p:sp>
      <p:pic>
        <p:nvPicPr>
          <p:cNvPr id="8196" name="Picture 7" descr="assy_10_08_00d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556792"/>
            <a:ext cx="3747381" cy="299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0132" y="1709391"/>
            <a:ext cx="3758646" cy="281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95288" y="4568515"/>
            <a:ext cx="3747381" cy="784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charset="0"/>
                <a:cs typeface="Arial" charset="0"/>
              </a:rPr>
              <a:t>Casing </a:t>
            </a:r>
            <a:r>
              <a:rPr lang="en-US" sz="1500" dirty="0">
                <a:latin typeface="Arial" charset="0"/>
                <a:cs typeface="Arial" charset="0"/>
              </a:rPr>
              <a:t>constructed from cast SG Iron material for optimal vibration damping and noise </a:t>
            </a:r>
            <a:r>
              <a:rPr lang="en-US" sz="1500" dirty="0" smtClean="0">
                <a:latin typeface="Arial" charset="0"/>
                <a:cs typeface="Arial" charset="0"/>
              </a:rPr>
              <a:t>attenuation</a:t>
            </a:r>
            <a:endParaRPr lang="en-US" sz="1500" dirty="0">
              <a:latin typeface="Arial" charset="0"/>
              <a:cs typeface="Arial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140132" y="4568515"/>
            <a:ext cx="3747381" cy="784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internal ribbing to stiffen structure and reduce amplitude of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vibrations</a:t>
            </a:r>
            <a:endParaRPr lang="en-A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638672"/>
            <a:ext cx="9144001" cy="92623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14313" y="362919"/>
            <a:ext cx="5929312" cy="285750"/>
          </a:xfrm>
        </p:spPr>
        <p:txBody>
          <a:bodyPr/>
          <a:lstStyle/>
          <a:p>
            <a:r>
              <a:rPr lang="en-AU" sz="2000" dirty="0">
                <a:latin typeface="Arial" charset="0"/>
                <a:cs typeface="Arial" charset="0"/>
              </a:rPr>
              <a:t>Port Waratah Coal Terminal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14313" y="1844824"/>
            <a:ext cx="8643937" cy="532656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1500" dirty="0" smtClean="0">
                <a:latin typeface="Arial" charset="0"/>
                <a:cs typeface="Arial" charset="0"/>
              </a:rPr>
              <a:t>Cathedral style casing prevents build up of matter and reduces water pooling </a:t>
            </a:r>
          </a:p>
          <a:p>
            <a:r>
              <a:rPr lang="en-US" sz="1500" dirty="0" smtClean="0">
                <a:latin typeface="Arial" charset="0"/>
                <a:cs typeface="Arial" charset="0"/>
              </a:rPr>
              <a:t>Thermal properties of the unit are not reduced.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708920"/>
            <a:ext cx="4475480" cy="335699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922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"/>
          <a:stretch>
            <a:fillRect/>
          </a:stretch>
        </p:blipFill>
        <p:spPr bwMode="auto">
          <a:xfrm>
            <a:off x="4645570" y="2708920"/>
            <a:ext cx="4498430" cy="335699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" y="1638672"/>
            <a:ext cx="9144001" cy="344651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14313" y="381796"/>
            <a:ext cx="5929312" cy="261789"/>
          </a:xfrm>
        </p:spPr>
        <p:txBody>
          <a:bodyPr/>
          <a:lstStyle/>
          <a:p>
            <a:r>
              <a:rPr lang="en-AU" sz="2000" dirty="0" smtClean="0">
                <a:latin typeface="Arial" charset="0"/>
                <a:cs typeface="Arial" charset="0"/>
              </a:rPr>
              <a:t>Port Waratah Coal Terminal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14313" y="1727448"/>
            <a:ext cx="8643937" cy="2404864"/>
          </a:xfrm>
        </p:spPr>
        <p:txBody>
          <a:bodyPr/>
          <a:lstStyle/>
          <a:p>
            <a:r>
              <a:rPr lang="en-AU" sz="1500" dirty="0" smtClean="0">
                <a:latin typeface="Arial" charset="0"/>
                <a:cs typeface="Arial" charset="0"/>
              </a:rPr>
              <a:t>Strict noise and vibration testing conditions. No tonality, vibration &lt;2.8 mm/s RMS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All drive units tested to 100% full load at David Brown Bulli, where vibration and sound levels were measured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More than 50 David Brown Stealth Drive</a:t>
            </a:r>
            <a:r>
              <a:rPr lang="en-GB" sz="1500" baseline="30000" dirty="0" smtClean="0">
                <a:latin typeface="Arial" charset="0"/>
                <a:cs typeface="Arial" charset="0"/>
              </a:rPr>
              <a:t>©</a:t>
            </a:r>
            <a:r>
              <a:rPr lang="en-AU" sz="1500" dirty="0" smtClean="0">
                <a:latin typeface="Arial" charset="0"/>
                <a:cs typeface="Arial" charset="0"/>
              </a:rPr>
              <a:t> gearboxes have been proven in operation – Port Waratah and Gladstone have had over 10 years of trouble free operation </a:t>
            </a:r>
          </a:p>
          <a:p>
            <a:pPr marL="0" indent="0">
              <a:buNone/>
            </a:pPr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The technology developed during this installation is now available in our CX range as standard</a:t>
            </a:r>
          </a:p>
          <a:p>
            <a:pPr marL="0" indent="0">
              <a:buNone/>
            </a:pPr>
            <a:endParaRPr lang="en-AU" sz="1500" dirty="0" smtClean="0">
              <a:latin typeface="Arial" charset="0"/>
              <a:cs typeface="Arial" charset="0"/>
            </a:endParaRPr>
          </a:p>
          <a:p>
            <a:r>
              <a:rPr lang="en-AU" sz="1500" dirty="0" smtClean="0">
                <a:latin typeface="Arial" charset="0"/>
                <a:cs typeface="Arial" charset="0"/>
              </a:rPr>
              <a:t> Recently, two CX gearboxes have been delivered to Port Waratah and are operating on site within the same noise requirements</a:t>
            </a:r>
          </a:p>
          <a:p>
            <a:endParaRPr lang="en-AU" sz="15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4313" y="332656"/>
            <a:ext cx="5929312" cy="295275"/>
          </a:xfrm>
        </p:spPr>
        <p:txBody>
          <a:bodyPr/>
          <a:lstStyle/>
          <a:p>
            <a:r>
              <a:rPr lang="en-GB" sz="2000" dirty="0" smtClean="0"/>
              <a:t>Girth gears over 7m</a:t>
            </a:r>
            <a:endParaRPr lang="en-GB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328883"/>
              </p:ext>
            </p:extLst>
          </p:nvPr>
        </p:nvGraphicFramePr>
        <p:xfrm>
          <a:off x="251520" y="3140968"/>
          <a:ext cx="8640954" cy="3244299"/>
        </p:xfrm>
        <a:graphic>
          <a:graphicData uri="http://schemas.openxmlformats.org/drawingml/2006/table">
            <a:tbl>
              <a:tblPr/>
              <a:tblGrid>
                <a:gridCol w="1080117"/>
                <a:gridCol w="1008112"/>
                <a:gridCol w="1080120"/>
                <a:gridCol w="936104"/>
                <a:gridCol w="1296144"/>
                <a:gridCol w="2005935"/>
                <a:gridCol w="1234422"/>
              </a:tblGrid>
              <a:tr h="288034">
                <a:tc>
                  <a:txBody>
                    <a:bodyPr/>
                    <a:lstStyle/>
                    <a:p>
                      <a:pPr algn="ctr" rtl="0" fontAlgn="b"/>
                      <a:r>
                        <a:rPr lang="en-AU" sz="1100" b="1" i="0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Gear OD [mm]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AU" sz="1100" b="1" i="0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 [kg]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AU" sz="1100" b="1" i="0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[kW]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AU" sz="1100" b="1" i="0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AU" sz="1100" b="1" i="0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AU" sz="1100" b="1" i="0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AU" sz="1100" b="1" i="0" u="none" strike="noStrik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7209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31416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Kayalekera Malawi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Malawi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Fabricated</a:t>
                      </a:r>
                      <a:r>
                        <a:rPr lang="en-AU" sz="10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Steel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Gold Mine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Africa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8456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57127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x 6500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Zimplats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Zimbabwe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47000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Fabricated</a:t>
                      </a:r>
                      <a:r>
                        <a:rPr lang="en-AU" sz="10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Steel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Platinum Mine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Africa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8974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41724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Ductile Iron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Namakwa Sands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Africa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9135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76851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Zangezour Armenia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Armenia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9568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38796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Poltova Russia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Russia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9969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51659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5200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Boyenton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Africa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10267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92370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Puma Brazil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Brazil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11410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74420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6500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Iron Mountain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Canada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92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11576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43210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Ductile Iron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Quebec Cartier Canada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Canada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11708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50980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 Steel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Palaborwa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Africa</a:t>
                      </a:r>
                      <a:endParaRPr lang="en-AU" sz="1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63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12142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92000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N/S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Ductile Iron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Olympic Dam Australia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Australia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12378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56582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</a:t>
                      </a:r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4103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Ductile Iron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Sungun Iran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Iran</a:t>
                      </a:r>
                    </a:p>
                  </a:txBody>
                  <a:tcPr marL="6420" marR="6420" marT="6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1194050"/>
            <a:ext cx="2267744" cy="17008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1642" y="1194049"/>
            <a:ext cx="2203121" cy="17008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334" y="1194049"/>
            <a:ext cx="2191765" cy="1700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59" y="1196753"/>
            <a:ext cx="2316651" cy="1698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638672"/>
            <a:ext cx="9144001" cy="49418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228" y="346027"/>
            <a:ext cx="5929312" cy="276225"/>
          </a:xfrm>
        </p:spPr>
        <p:txBody>
          <a:bodyPr/>
          <a:lstStyle/>
          <a:p>
            <a:r>
              <a:rPr lang="en-AU" sz="2000" dirty="0" smtClean="0"/>
              <a:t>Girth gears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700809"/>
            <a:ext cx="8643998" cy="288032"/>
          </a:xfrm>
        </p:spPr>
        <p:txBody>
          <a:bodyPr/>
          <a:lstStyle/>
          <a:p>
            <a:r>
              <a:rPr lang="en-GB" sz="1500" dirty="0" smtClean="0"/>
              <a:t>Samarco, Brazil, 7.1m diameter girth gear for iron ore processing, supplied to </a:t>
            </a:r>
            <a:r>
              <a:rPr lang="en-GB" sz="1500" dirty="0" err="1" smtClean="0"/>
              <a:t>FLSmidth</a:t>
            </a:r>
            <a:endParaRPr lang="en-GB" sz="1500" dirty="0" smtClean="0"/>
          </a:p>
        </p:txBody>
      </p:sp>
      <p:pic>
        <p:nvPicPr>
          <p:cNvPr id="4" name="Picture 5" descr="DSC0142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245469"/>
            <a:ext cx="6084168" cy="407467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5" name="Picture 6" descr="DSC0142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036" y="2245469"/>
            <a:ext cx="2957964" cy="40543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26675"/>
            <a:ext cx="9143999" cy="43456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" y="5972342"/>
            <a:ext cx="9144001" cy="422177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32880"/>
            <a:ext cx="5929312" cy="295275"/>
          </a:xfrm>
        </p:spPr>
        <p:txBody>
          <a:bodyPr/>
          <a:lstStyle/>
          <a:p>
            <a:r>
              <a:rPr lang="en-AU" sz="2000" dirty="0" smtClean="0"/>
              <a:t>Girth gears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6034479"/>
            <a:ext cx="8643998" cy="360040"/>
          </a:xfrm>
        </p:spPr>
        <p:txBody>
          <a:bodyPr/>
          <a:lstStyle/>
          <a:p>
            <a:r>
              <a:rPr lang="en-GB" sz="1500" dirty="0" smtClean="0"/>
              <a:t>8.5m diameter fabricated gear for SAG mill for Platinum mine in South Africa.</a:t>
            </a:r>
          </a:p>
          <a:p>
            <a:endParaRPr lang="en-GB" sz="1500" dirty="0" smtClean="0"/>
          </a:p>
          <a:p>
            <a:endParaRPr lang="en-AU" sz="1500" dirty="0"/>
          </a:p>
        </p:txBody>
      </p:sp>
    </p:spTree>
    <p:extLst>
      <p:ext uri="{BB962C8B-B14F-4D97-AF65-F5344CB8AC3E}">
        <p14:creationId xmlns:p14="http://schemas.microsoft.com/office/powerpoint/2010/main" val="4406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1638672"/>
            <a:ext cx="9144001" cy="85422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7557" y="2596512"/>
            <a:ext cx="3288844" cy="206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287828"/>
            <a:ext cx="5929312" cy="289906"/>
          </a:xfrm>
        </p:spPr>
        <p:txBody>
          <a:bodyPr/>
          <a:lstStyle/>
          <a:p>
            <a:r>
              <a:rPr lang="en-GB" sz="2000" dirty="0" smtClean="0"/>
              <a:t>Rossing Uranium</a:t>
            </a:r>
            <a:endParaRPr lang="en-GB" sz="2000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2603168"/>
            <a:ext cx="2627783" cy="205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7544" y="1772816"/>
            <a:ext cx="81369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This agitator drive unit was supplied as a drop in replacement for previous Falk units at Rossing Uranium in Namibia, delivering 350HP at 16.75rpm</a:t>
            </a:r>
            <a:endParaRPr lang="en-GB" sz="1500" dirty="0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6156175" y="2604974"/>
            <a:ext cx="2987823" cy="207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" y="1638672"/>
            <a:ext cx="9144001" cy="85422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66367"/>
            <a:ext cx="5929312" cy="261789"/>
          </a:xfrm>
        </p:spPr>
        <p:txBody>
          <a:bodyPr/>
          <a:lstStyle/>
          <a:p>
            <a:r>
              <a:rPr lang="en-GB" sz="2000" dirty="0" smtClean="0"/>
              <a:t>Bucket wheel drive for Arcelor Mittal Canada</a:t>
            </a:r>
            <a:endParaRPr lang="en-GB" sz="2000" dirty="0"/>
          </a:p>
        </p:txBody>
      </p:sp>
      <p:pic>
        <p:nvPicPr>
          <p:cNvPr id="4" name="Content Placeholder 3" descr="Mini_016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608455"/>
            <a:ext cx="4499993" cy="3399153"/>
          </a:xfrm>
        </p:spPr>
      </p:pic>
      <p:pic>
        <p:nvPicPr>
          <p:cNvPr id="5" name="Picture 4" descr="Bucket Wheel Repeat 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495" y="2608456"/>
            <a:ext cx="4536504" cy="3402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312" y="1754232"/>
            <a:ext cx="86061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Originally supplied in the early 1990s, replacement unit ordered in 2010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The original unit was stripped, inspected and put back into use as a spare after overhaul</a:t>
            </a:r>
            <a:endParaRPr lang="en-GB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591050"/>
            <a:ext cx="9144000" cy="16737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rgbClr val="D9D9D9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 bwMode="auto">
          <a:xfrm>
            <a:off x="269514" y="317860"/>
            <a:ext cx="8195830" cy="38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ffered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85750" y="1357313"/>
            <a:ext cx="7000875" cy="25160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 studies by our project department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Rapid proposals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Validation of specifications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Gear design, manufacture and test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 project management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during installation and commissioning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support throughout the life of the gearbox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0112" y="4077072"/>
            <a:ext cx="3563888" cy="24329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5941" y="5074005"/>
            <a:ext cx="36179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Specific solutions according to your </a:t>
            </a:r>
            <a:r>
              <a:rPr lang="en-GB" sz="1600" dirty="0" smtClean="0"/>
              <a:t>needs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1638671"/>
            <a:ext cx="3651589" cy="256685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258467"/>
            <a:ext cx="5929312" cy="571500"/>
          </a:xfrm>
        </p:spPr>
        <p:txBody>
          <a:bodyPr/>
          <a:lstStyle/>
          <a:p>
            <a:r>
              <a:rPr lang="en-GB" sz="2000" dirty="0" smtClean="0"/>
              <a:t>Bucket wheel and slew </a:t>
            </a:r>
            <a:r>
              <a:rPr lang="en-GB" sz="2000" dirty="0"/>
              <a:t>d</a:t>
            </a:r>
            <a:r>
              <a:rPr lang="en-GB" sz="2000" dirty="0" smtClean="0"/>
              <a:t>rives for Strachan and Henshaw UK</a:t>
            </a:r>
            <a:endParaRPr lang="en-GB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14313" y="1916832"/>
            <a:ext cx="3286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Complete bucket wheel drive (including motor and fluid coupling) supplied to Strachan and Henshaw, used in Portugal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Also complete slewing drive mechanism for the same stacker/</a:t>
            </a:r>
            <a:r>
              <a:rPr lang="en-GB" sz="1500" dirty="0" err="1" smtClean="0"/>
              <a:t>reclaimer</a:t>
            </a:r>
            <a:endParaRPr lang="en-GB" sz="1500" dirty="0"/>
          </a:p>
        </p:txBody>
      </p:sp>
      <p:pic>
        <p:nvPicPr>
          <p:cNvPr id="8" name="Content Placeholder 7" descr="Mini_005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414" y="1638672"/>
            <a:ext cx="3356536" cy="256685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7776" y="1638672"/>
            <a:ext cx="2016224" cy="256843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96141"/>
            <a:ext cx="9144000" cy="194421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3" y="3375861"/>
            <a:ext cx="7200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000" dirty="0"/>
              <a:t>Gearbox Repairs</a:t>
            </a:r>
            <a:endParaRPr lang="en-AU" sz="2000" dirty="0">
              <a:solidFill>
                <a:srgbClr val="999999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472" y="2348880"/>
            <a:ext cx="4752528" cy="231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1638671"/>
            <a:ext cx="4059781" cy="4382617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72296"/>
            <a:ext cx="5929312" cy="257175"/>
          </a:xfrm>
        </p:spPr>
        <p:txBody>
          <a:bodyPr/>
          <a:lstStyle/>
          <a:p>
            <a:r>
              <a:rPr lang="en-AU" sz="2000" dirty="0" smtClean="0"/>
              <a:t>Gearbox repairs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863684"/>
            <a:ext cx="3709615" cy="4301620"/>
          </a:xfrm>
        </p:spPr>
        <p:txBody>
          <a:bodyPr/>
          <a:lstStyle/>
          <a:p>
            <a:r>
              <a:rPr lang="en-AU" sz="1500" dirty="0" smtClean="0"/>
              <a:t>Global network of service centres allows bespoke analysis, repair, refurbishment, upgrades and load testing of all gearbox types including worm, planetary, parallel, helical and spur gears</a:t>
            </a:r>
          </a:p>
          <a:p>
            <a:endParaRPr lang="en-AU" sz="1500" dirty="0" smtClean="0"/>
          </a:p>
          <a:p>
            <a:r>
              <a:rPr lang="en-AU" sz="1500" dirty="0" smtClean="0"/>
              <a:t>David Brown can refurbish any gearbox made by Hansen, Flender, SEW, Falk or any other gearbox OEM, including reverse engineering and remanufacture of broken or pitted gears and shafts</a:t>
            </a:r>
          </a:p>
          <a:p>
            <a:endParaRPr lang="en-AU" sz="1500" dirty="0" smtClean="0"/>
          </a:p>
          <a:p>
            <a:r>
              <a:rPr lang="en-AU" sz="1500" dirty="0" smtClean="0"/>
              <a:t>We can repair almost anything, just a small number of examples follow..... </a:t>
            </a:r>
            <a:endParaRPr lang="en-AU" sz="1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697" y="2492897"/>
            <a:ext cx="4879303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638671"/>
            <a:ext cx="9144001" cy="71020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408730"/>
            <a:ext cx="5929312" cy="283966"/>
          </a:xfrm>
        </p:spPr>
        <p:txBody>
          <a:bodyPr/>
          <a:lstStyle/>
          <a:p>
            <a:r>
              <a:rPr lang="en-AU" sz="2000" dirty="0" smtClean="0"/>
              <a:t>Gearbox repairs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52229"/>
            <a:ext cx="8534752" cy="244623"/>
          </a:xfrm>
        </p:spPr>
        <p:txBody>
          <a:bodyPr/>
          <a:lstStyle/>
          <a:p>
            <a:r>
              <a:rPr lang="en-AU" sz="1500" dirty="0" smtClean="0"/>
              <a:t>Overhaul and refurbishment of IHC dredge bucket wheel for SKF and BEMAX</a:t>
            </a:r>
          </a:p>
          <a:p>
            <a:endParaRPr lang="en-AU" sz="1500" dirty="0"/>
          </a:p>
        </p:txBody>
      </p:sp>
      <p:pic>
        <p:nvPicPr>
          <p:cNvPr id="8601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lum brigh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2420888"/>
            <a:ext cx="2857414" cy="234141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86020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80133" y="2420888"/>
            <a:ext cx="2874480" cy="234026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7" name="Picture 3" descr="skf-bemax 00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6873" y="2420888"/>
            <a:ext cx="3201739" cy="2341412"/>
          </a:xfrm>
          <a:prstGeom prst="rect">
            <a:avLst/>
          </a:prstGeom>
          <a:noFill/>
          <a:ln w="1905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1638671"/>
            <a:ext cx="9144001" cy="71020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93764"/>
            <a:ext cx="5929312" cy="266700"/>
          </a:xfrm>
        </p:spPr>
        <p:txBody>
          <a:bodyPr/>
          <a:lstStyle/>
          <a:p>
            <a:r>
              <a:rPr lang="en-AU" sz="2000" dirty="0" smtClean="0"/>
              <a:t>Gearbox repairs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835459"/>
            <a:ext cx="8643998" cy="316631"/>
          </a:xfrm>
        </p:spPr>
        <p:txBody>
          <a:bodyPr/>
          <a:lstStyle/>
          <a:p>
            <a:r>
              <a:rPr lang="en-AU" sz="1500" dirty="0" smtClean="0"/>
              <a:t>Repair and refurbishment of Sumitomo 970kw conveyor drives for power station</a:t>
            </a:r>
            <a:endParaRPr lang="en-AU" sz="1500" dirty="0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31"/>
          <a:stretch/>
        </p:blipFill>
        <p:spPr bwMode="auto">
          <a:xfrm>
            <a:off x="-1" y="2498472"/>
            <a:ext cx="4387564" cy="343087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34192" y="2492896"/>
            <a:ext cx="4609808" cy="346297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1638671"/>
            <a:ext cx="9144001" cy="71020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404664"/>
            <a:ext cx="5929312" cy="266700"/>
          </a:xfrm>
        </p:spPr>
        <p:txBody>
          <a:bodyPr/>
          <a:lstStyle/>
          <a:p>
            <a:r>
              <a:rPr lang="en-AU" sz="2000" dirty="0" smtClean="0"/>
              <a:t>Gearbox repairs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835459"/>
            <a:ext cx="8643998" cy="316632"/>
          </a:xfrm>
        </p:spPr>
        <p:txBody>
          <a:bodyPr/>
          <a:lstStyle/>
          <a:p>
            <a:r>
              <a:rPr lang="en-AU" sz="1500" dirty="0" smtClean="0"/>
              <a:t>Repair and refurbishment of Flender planetary gearbox for KRUPP reclaimer</a:t>
            </a:r>
            <a:endParaRPr lang="en-AU" sz="1500" dirty="0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15" r="3077"/>
          <a:stretch/>
        </p:blipFill>
        <p:spPr bwMode="auto">
          <a:xfrm>
            <a:off x="4788024" y="2505190"/>
            <a:ext cx="4355976" cy="351609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" y="2513852"/>
            <a:ext cx="4659985" cy="349839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1638671"/>
            <a:ext cx="9144001" cy="71020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53244"/>
            <a:ext cx="5929312" cy="261789"/>
          </a:xfrm>
        </p:spPr>
        <p:txBody>
          <a:bodyPr/>
          <a:lstStyle/>
          <a:p>
            <a:r>
              <a:rPr lang="en-AU" sz="2000" dirty="0" smtClean="0"/>
              <a:t>Gearbox repairs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727447"/>
            <a:ext cx="8390736" cy="532655"/>
          </a:xfrm>
        </p:spPr>
        <p:txBody>
          <a:bodyPr/>
          <a:lstStyle/>
          <a:p>
            <a:r>
              <a:rPr lang="en-AU" sz="1500" dirty="0" smtClean="0"/>
              <a:t>Repair and refurbishment of Flender conveyor drive for Escondida mine in Chile, carried out at our Antofogasta service centre</a:t>
            </a:r>
            <a:endParaRPr lang="en-AU" sz="1500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4" y="2437657"/>
            <a:ext cx="2915816" cy="243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438235"/>
            <a:ext cx="3003421" cy="2431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2811" y="2437656"/>
            <a:ext cx="3045981" cy="243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638671"/>
            <a:ext cx="9144001" cy="71020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53394"/>
            <a:ext cx="5929312" cy="304800"/>
          </a:xfrm>
        </p:spPr>
        <p:txBody>
          <a:bodyPr/>
          <a:lstStyle/>
          <a:p>
            <a:r>
              <a:rPr lang="en-AU" sz="2000" dirty="0" smtClean="0"/>
              <a:t>Gearbox repairs</a:t>
            </a:r>
            <a:endParaRPr lang="en-A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727447"/>
            <a:ext cx="8390736" cy="532655"/>
          </a:xfrm>
        </p:spPr>
        <p:txBody>
          <a:bodyPr/>
          <a:lstStyle/>
          <a:p>
            <a:r>
              <a:rPr lang="en-AU" sz="1500" dirty="0" smtClean="0"/>
              <a:t>Repair and refurbishment of propel and rotate drives for Bucyrus shovel, carried out at our Antofogasta service centre in Chile</a:t>
            </a:r>
            <a:endParaRPr lang="en-AU" sz="15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3822" y="2434455"/>
            <a:ext cx="2436349" cy="293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437656"/>
            <a:ext cx="2843072" cy="2927481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0923" y="2437656"/>
            <a:ext cx="3683594" cy="292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1638671"/>
            <a:ext cx="9144001" cy="710209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368884"/>
            <a:ext cx="5929312" cy="295275"/>
          </a:xfrm>
        </p:spPr>
        <p:txBody>
          <a:bodyPr/>
          <a:lstStyle/>
          <a:p>
            <a:r>
              <a:rPr lang="en-GB" sz="2000" dirty="0" smtClean="0"/>
              <a:t>Repair of planetary </a:t>
            </a:r>
            <a:r>
              <a:rPr lang="en-GB" sz="2000" dirty="0"/>
              <a:t>s</a:t>
            </a:r>
            <a:r>
              <a:rPr lang="en-GB" sz="2000" dirty="0" smtClean="0"/>
              <a:t>lew </a:t>
            </a:r>
            <a:r>
              <a:rPr lang="en-GB" sz="2000" dirty="0"/>
              <a:t>d</a:t>
            </a:r>
            <a:r>
              <a:rPr lang="en-GB" sz="2000" dirty="0" smtClean="0"/>
              <a:t>rive 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4313" y="1831256"/>
            <a:ext cx="76328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Small planetary slewing drive repair for stacker/</a:t>
            </a:r>
            <a:r>
              <a:rPr lang="en-GB" sz="1500" dirty="0" err="1" smtClean="0"/>
              <a:t>reclaimer</a:t>
            </a:r>
            <a:endParaRPr lang="en-GB" sz="1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4008" y="2476315"/>
            <a:ext cx="4499992" cy="34009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24" y="2476315"/>
            <a:ext cx="4534610" cy="34009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1900" y="2122125"/>
            <a:ext cx="5972100" cy="4735875"/>
          </a:xfrm>
          <a:prstGeom prst="rect">
            <a:avLst/>
          </a:prstGeom>
        </p:spPr>
      </p:pic>
      <p:sp>
        <p:nvSpPr>
          <p:cNvPr id="46083" name="Titre 1"/>
          <p:cNvSpPr>
            <a:spLocks noGrp="1"/>
          </p:cNvSpPr>
          <p:nvPr>
            <p:ph type="title"/>
          </p:nvPr>
        </p:nvSpPr>
        <p:spPr bwMode="auto">
          <a:xfrm>
            <a:off x="269514" y="332656"/>
            <a:ext cx="7923068" cy="346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sz="2000" dirty="0" smtClean="0"/>
              <a:t>Gearboxes throughout their life </a:t>
            </a:r>
            <a:r>
              <a:rPr lang="en-GB" sz="2000" dirty="0"/>
              <a:t>c</a:t>
            </a:r>
            <a:r>
              <a:rPr lang="en-GB" sz="2000" dirty="0" smtClean="0"/>
              <a:t>ycle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67805" y="6177478"/>
            <a:ext cx="22705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of project and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Diagnostics</a:t>
            </a:r>
            <a:endParaRPr lang="en-GB" sz="1500" b="1" dirty="0">
              <a:solidFill>
                <a:srgbClr val="EE3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27584" y="5095748"/>
            <a:ext cx="234431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solutions  </a:t>
            </a:r>
          </a:p>
          <a:p>
            <a:pPr>
              <a:defRPr/>
            </a:pP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according to your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requirements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516096" y="2190715"/>
            <a:ext cx="21602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Optimisation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your equipment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211960" y="1371590"/>
            <a:ext cx="183033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Assistance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installation and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commissioning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360217" y="4014018"/>
            <a:ext cx="20596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Manufacture</a:t>
            </a:r>
            <a:r>
              <a:rPr lang="en-GB" sz="1500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– full in –house capabilities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012040" y="3051265"/>
            <a:ext cx="15841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 and </a:t>
            </a:r>
          </a:p>
          <a:p>
            <a:pPr>
              <a:defRPr/>
            </a:pPr>
            <a:r>
              <a:rPr lang="en-GB" sz="1500" b="1" dirty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</a:t>
            </a:r>
            <a:endParaRPr lang="en-GB" sz="1500" b="1" dirty="0">
              <a:solidFill>
                <a:srgbClr val="EE3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732240" y="1405885"/>
            <a:ext cx="21641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 replacement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In 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situ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 in our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works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591050"/>
            <a:ext cx="9144000" cy="16737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rgbClr val="D9D9D9"/>
              </a:solidFill>
            </a:endParaRPr>
          </a:p>
        </p:txBody>
      </p:sp>
      <p:sp>
        <p:nvSpPr>
          <p:cNvPr id="45058" name="Titre 1"/>
          <p:cNvSpPr>
            <a:spLocks noGrp="1"/>
          </p:cNvSpPr>
          <p:nvPr>
            <p:ph type="title"/>
          </p:nvPr>
        </p:nvSpPr>
        <p:spPr bwMode="auto">
          <a:xfrm>
            <a:off x="269514" y="274639"/>
            <a:ext cx="7923068" cy="41509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sz="2000" dirty="0" smtClean="0"/>
              <a:t>Management of your </a:t>
            </a:r>
            <a:r>
              <a:rPr lang="en-GB" sz="2000" dirty="0"/>
              <a:t>e</a:t>
            </a:r>
            <a:r>
              <a:rPr lang="en-GB" sz="2000" dirty="0" smtClean="0"/>
              <a:t>xisting </a:t>
            </a:r>
            <a:r>
              <a:rPr lang="en-GB" sz="2000" dirty="0"/>
              <a:t>e</a:t>
            </a:r>
            <a:r>
              <a:rPr lang="en-GB" sz="2000" dirty="0" smtClean="0"/>
              <a:t>quipment</a:t>
            </a:r>
          </a:p>
        </p:txBody>
      </p:sp>
      <p:sp>
        <p:nvSpPr>
          <p:cNvPr id="45059" name="Espace réservé du contenu 2"/>
          <p:cNvSpPr>
            <a:spLocks noGrp="1"/>
          </p:cNvSpPr>
          <p:nvPr>
            <p:ph idx="1"/>
          </p:nvPr>
        </p:nvSpPr>
        <p:spPr>
          <a:xfrm>
            <a:off x="457200" y="1451917"/>
            <a:ext cx="8229600" cy="269716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Expertise on site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Diagnostic testing in the workshop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Repair and refurbishment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Reconditioning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Improving reliability of equipment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Audit and plan maintenance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Turnkey service</a:t>
            </a:r>
          </a:p>
        </p:txBody>
      </p:sp>
      <p:sp>
        <p:nvSpPr>
          <p:cNvPr id="45060" name="ZoneTexte 4"/>
          <p:cNvSpPr txBox="1">
            <a:spLocks noChangeArrowheads="1"/>
          </p:cNvSpPr>
          <p:nvPr/>
        </p:nvSpPr>
        <p:spPr bwMode="auto">
          <a:xfrm>
            <a:off x="4788024" y="2502130"/>
            <a:ext cx="37444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000" dirty="0" smtClean="0"/>
              <a:t>All gearbox makes and models, not just David Brown brands</a:t>
            </a:r>
            <a:endParaRPr lang="en-GB" sz="2000" dirty="0"/>
          </a:p>
        </p:txBody>
      </p:sp>
      <p:sp>
        <p:nvSpPr>
          <p:cNvPr id="3" name="Rectangle 2"/>
          <p:cNvSpPr/>
          <p:nvPr/>
        </p:nvSpPr>
        <p:spPr>
          <a:xfrm>
            <a:off x="457200" y="4827783"/>
            <a:ext cx="4474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en-GB" sz="1600" b="1" dirty="0" smtClean="0"/>
              <a:t>Responsibility and reactivity  </a:t>
            </a:r>
          </a:p>
          <a:p>
            <a:pPr eaLnBrk="1" hangingPunct="1">
              <a:buFont typeface="Arial" charset="0"/>
              <a:buNone/>
            </a:pPr>
            <a:r>
              <a:rPr lang="en-GB" sz="1600" dirty="0" smtClean="0"/>
              <a:t>We have service engineers throughout the world who can provide rapid on-the-ground support.</a:t>
            </a:r>
            <a:endParaRPr lang="en-GB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510"/>
          <a:stretch/>
        </p:blipFill>
        <p:spPr>
          <a:xfrm flipH="1">
            <a:off x="5268863" y="4077072"/>
            <a:ext cx="3875137" cy="243298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005057" y="1563067"/>
            <a:ext cx="638951" cy="2586013"/>
            <a:chOff x="4005057" y="1628800"/>
            <a:chExt cx="638951" cy="2586013"/>
          </a:xfrm>
        </p:grpSpPr>
        <p:sp>
          <p:nvSpPr>
            <p:cNvPr id="8" name="Parenthèse fermante 7"/>
            <p:cNvSpPr/>
            <p:nvPr/>
          </p:nvSpPr>
          <p:spPr>
            <a:xfrm>
              <a:off x="4005057" y="1628800"/>
              <a:ext cx="219485" cy="2586013"/>
            </a:xfrm>
            <a:prstGeom prst="rightBracket">
              <a:avLst/>
            </a:prstGeom>
            <a:ln>
              <a:solidFill>
                <a:srgbClr val="EE3124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5" name="Straight Connector 4"/>
            <p:cNvCxnSpPr>
              <a:stCxn id="8" idx="2"/>
            </p:cNvCxnSpPr>
            <p:nvPr/>
          </p:nvCxnSpPr>
          <p:spPr>
            <a:xfrm flipV="1">
              <a:off x="4224542" y="2921806"/>
              <a:ext cx="419466" cy="1"/>
            </a:xfrm>
            <a:prstGeom prst="line">
              <a:avLst/>
            </a:prstGeom>
            <a:ln>
              <a:solidFill>
                <a:srgbClr val="EE31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6"/>
          <p:cNvSpPr/>
          <p:nvPr/>
        </p:nvSpPr>
        <p:spPr>
          <a:xfrm>
            <a:off x="4599961" y="2812026"/>
            <a:ext cx="88094" cy="88094"/>
          </a:xfrm>
          <a:prstGeom prst="ellipse">
            <a:avLst/>
          </a:prstGeom>
          <a:solidFill>
            <a:srgbClr val="EE3124"/>
          </a:solidFill>
          <a:ln>
            <a:solidFill>
              <a:srgbClr val="EE31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3119367"/>
            <a:ext cx="6894365" cy="16737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rgbClr val="D9D9D9"/>
              </a:solidFill>
            </a:endParaRPr>
          </a:p>
        </p:txBody>
      </p:sp>
      <p:pic>
        <p:nvPicPr>
          <p:cNvPr id="15362" name="Picture 3" descr="P104082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"/>
          <a:stretch/>
        </p:blipFill>
        <p:spPr bwMode="auto">
          <a:xfrm>
            <a:off x="2362879" y="1194883"/>
            <a:ext cx="2261527" cy="156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4" descr="IMG_4849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27" b="-5127"/>
          <a:stretch/>
        </p:blipFill>
        <p:spPr bwMode="auto">
          <a:xfrm>
            <a:off x="6989501" y="5071442"/>
            <a:ext cx="2154499" cy="187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ZoneTexte 10"/>
          <p:cNvSpPr txBox="1">
            <a:spLocks noChangeArrowheads="1"/>
          </p:cNvSpPr>
          <p:nvPr/>
        </p:nvSpPr>
        <p:spPr bwMode="auto">
          <a:xfrm>
            <a:off x="971600" y="3581522"/>
            <a:ext cx="45546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EXPERT SERVICE </a:t>
            </a:r>
            <a:r>
              <a:rPr lang="fr-FR" sz="2000" b="1" dirty="0"/>
              <a:t>&amp; REPAIR </a:t>
            </a:r>
            <a:endParaRPr lang="fr-FR" sz="2000" b="1" dirty="0" smtClean="0"/>
          </a:p>
          <a:p>
            <a:pPr algn="ctr"/>
            <a:r>
              <a:rPr lang="fr-FR" sz="2000" b="1" dirty="0" smtClean="0"/>
              <a:t>IN </a:t>
            </a:r>
            <a:r>
              <a:rPr lang="fr-FR" sz="2000" b="1" dirty="0"/>
              <a:t>HOUSE OR IN SITU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69514" y="298306"/>
            <a:ext cx="5390284" cy="3108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Gearbox service and repair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7192"/>
            <a:ext cx="2267744" cy="17008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758" y="5157192"/>
            <a:ext cx="2168607" cy="17008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3284" y="2852936"/>
            <a:ext cx="2197228" cy="22185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9542" y="1196752"/>
            <a:ext cx="2156714" cy="15677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501" y="1194884"/>
            <a:ext cx="2154499" cy="1569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879" y="5144120"/>
            <a:ext cx="2261527" cy="17138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19" y="1194883"/>
            <a:ext cx="2279662" cy="15696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96141"/>
            <a:ext cx="9144000" cy="194421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684213" y="3375861"/>
            <a:ext cx="7200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000" dirty="0" smtClean="0"/>
              <a:t>Mining Applications</a:t>
            </a:r>
            <a:endParaRPr lang="en-AU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472" y="2348880"/>
            <a:ext cx="4752528" cy="231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382DA6C8C84B43B5DB1EF063C08736" ma:contentTypeVersion="0" ma:contentTypeDescription="Create a new document." ma:contentTypeScope="" ma:versionID="3dd11dc5f720233f22d9f378ddfc9724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52D7D8-44B9-4A33-95E5-B1601E6A87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1EED59B9-61E4-4DB1-95B5-B597AC9E0828}">
  <ds:schemaRefs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77A151D-F695-4E0C-AD84-9D27D5257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14031</TotalTime>
  <Words>2127</Words>
  <Application>Microsoft Office PowerPoint</Application>
  <PresentationFormat>On-screen Show (4:3)</PresentationFormat>
  <Paragraphs>416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Arial</vt:lpstr>
      <vt:lpstr>Calibri</vt:lpstr>
      <vt:lpstr>Myriad Pro</vt:lpstr>
      <vt:lpstr>Office Theme</vt:lpstr>
      <vt:lpstr>PowerPoint Presentation</vt:lpstr>
      <vt:lpstr>Revision control</vt:lpstr>
      <vt:lpstr>Customers</vt:lpstr>
      <vt:lpstr>Global mining capabilities</vt:lpstr>
      <vt:lpstr>PowerPoint Presentation</vt:lpstr>
      <vt:lpstr>Gearboxes throughout their life cycle</vt:lpstr>
      <vt:lpstr>Management of your existing equipment</vt:lpstr>
      <vt:lpstr>PowerPoint Presentation</vt:lpstr>
      <vt:lpstr>PowerPoint Presentation</vt:lpstr>
      <vt:lpstr>Dredger drives</vt:lpstr>
      <vt:lpstr>Gearing for shovels and draglines</vt:lpstr>
      <vt:lpstr>CX – conveyor drive </vt:lpstr>
      <vt:lpstr>Conveyor drives</vt:lpstr>
      <vt:lpstr>MDX – mill drive package</vt:lpstr>
      <vt:lpstr>Mill pinions</vt:lpstr>
      <vt:lpstr>Girth gears</vt:lpstr>
      <vt:lpstr>Girth gears</vt:lpstr>
      <vt:lpstr>Mill drive units</vt:lpstr>
      <vt:lpstr>Mill drive units</vt:lpstr>
      <vt:lpstr>Pulveriser and crusher gearbox</vt:lpstr>
      <vt:lpstr>Mixers and agitators</vt:lpstr>
      <vt:lpstr>Slurry pump drives</vt:lpstr>
      <vt:lpstr>Stacker/Reclaimers</vt:lpstr>
      <vt:lpstr>PowerPoint Presentation</vt:lpstr>
      <vt:lpstr>Large gearboxes</vt:lpstr>
      <vt:lpstr>Worldwide design capabilities</vt:lpstr>
      <vt:lpstr>Design Capability FEA and CFD</vt:lpstr>
      <vt:lpstr>Optimisation</vt:lpstr>
      <vt:lpstr>FEA and NVH</vt:lpstr>
      <vt:lpstr>Manufacturing capabilities</vt:lpstr>
      <vt:lpstr>PowerPoint Presentation</vt:lpstr>
      <vt:lpstr>Dredger drive for BHP</vt:lpstr>
      <vt:lpstr>Conveyor drives</vt:lpstr>
      <vt:lpstr>Conveyor drives</vt:lpstr>
      <vt:lpstr>FMG – Cloud Break </vt:lpstr>
      <vt:lpstr>FMG – Port Hedland</vt:lpstr>
      <vt:lpstr>FMG – Christmas Creek</vt:lpstr>
      <vt:lpstr>Cape Lambert Port A</vt:lpstr>
      <vt:lpstr>Cape Lambert Port B replacement drives</vt:lpstr>
      <vt:lpstr>Port Waratah Coal Terminal</vt:lpstr>
      <vt:lpstr>Port Waratah Coal Terminal</vt:lpstr>
      <vt:lpstr>Port Waratah Coal Terminal</vt:lpstr>
      <vt:lpstr>Port Waratah Coal Terminal</vt:lpstr>
      <vt:lpstr>Port Waratah Coal Terminal</vt:lpstr>
      <vt:lpstr>Girth gears over 7m</vt:lpstr>
      <vt:lpstr>Girth gears</vt:lpstr>
      <vt:lpstr>Girth gears</vt:lpstr>
      <vt:lpstr>Rossing Uranium</vt:lpstr>
      <vt:lpstr>Bucket wheel drive for Arcelor Mittal Canada</vt:lpstr>
      <vt:lpstr>Bucket wheel and slew drives for Strachan and Henshaw UK</vt:lpstr>
      <vt:lpstr>PowerPoint Presentation</vt:lpstr>
      <vt:lpstr>Gearbox repairs</vt:lpstr>
      <vt:lpstr>Gearbox repairs</vt:lpstr>
      <vt:lpstr>Gearbox repairs</vt:lpstr>
      <vt:lpstr>Gearbox repairs</vt:lpstr>
      <vt:lpstr>Gearbox repairs</vt:lpstr>
      <vt:lpstr>Gearbox repairs</vt:lpstr>
      <vt:lpstr>Repair of planetary slew drive </vt:lpstr>
    </vt:vector>
  </TitlesOfParts>
  <Company>DBGS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Brown</dc:creator>
  <cp:lastModifiedBy>Hetherington, Danika</cp:lastModifiedBy>
  <cp:revision>925</cp:revision>
  <dcterms:created xsi:type="dcterms:W3CDTF">2010-04-26T14:17:25Z</dcterms:created>
  <dcterms:modified xsi:type="dcterms:W3CDTF">2015-02-02T10:48:57Z</dcterms:modified>
</cp:coreProperties>
</file>